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58" r:id="rId4"/>
    <p:sldId id="259" r:id="rId5"/>
    <p:sldId id="260" r:id="rId6"/>
    <p:sldId id="261" r:id="rId7"/>
    <p:sldId id="263" r:id="rId8"/>
    <p:sldId id="262" r:id="rId9"/>
    <p:sldId id="264" r:id="rId10"/>
    <p:sldId id="265" r:id="rId11"/>
    <p:sldId id="269" r:id="rId12"/>
    <p:sldId id="266" r:id="rId13"/>
    <p:sldId id="267" r:id="rId14"/>
    <p:sldId id="268" r:id="rId15"/>
    <p:sldId id="271" r:id="rId16"/>
    <p:sldId id="270" r:id="rId17"/>
    <p:sldId id="272" r:id="rId18"/>
    <p:sldId id="273" r:id="rId19"/>
    <p:sldId id="291" r:id="rId20"/>
  </p:sldIdLst>
  <p:sldSz cx="12192000" cy="6858000"/>
  <p:notesSz cx="6858000" cy="9144000"/>
  <p:defaultTex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8wbBPPMQytox0vx3h2D+BA==" hashData="QXyGM9KvEMl9N6TSmVmdGPEN5F8K+Spq/XH6ohI/eonzSlnvqgaKfR79wIaP8KelJZ0LCcgwVHaq4Zu8d93PtA=="/>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5295"/>
    <a:srgbClr val="C1E5F5"/>
    <a:srgbClr val="0E66C7"/>
    <a:srgbClr val="2455A4"/>
    <a:srgbClr val="FFFFFF"/>
    <a:srgbClr val="6AB6E7"/>
    <a:srgbClr val="75C8F1"/>
    <a:srgbClr val="FFC300"/>
    <a:srgbClr val="152A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6" d="100"/>
          <a:sy n="106" d="100"/>
        </p:scale>
        <p:origin x="79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vi-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FF52F5-BA0E-4680-BF4D-C66493038C5C}" type="datetimeFigureOut">
              <a:rPr lang="vi-VN" smtClean="0"/>
              <a:t>11/11/2025</a:t>
            </a:fld>
            <a:endParaRPr lang="vi-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vi-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vi-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D5F66D-1EC5-4B1C-8D2A-500BE319E067}" type="slidenum">
              <a:rPr lang="vi-VN" smtClean="0"/>
              <a:t>‹#›</a:t>
            </a:fld>
            <a:endParaRPr lang="vi-VN"/>
          </a:p>
        </p:txBody>
      </p:sp>
    </p:spTree>
    <p:extLst>
      <p:ext uri="{BB962C8B-B14F-4D97-AF65-F5344CB8AC3E}">
        <p14:creationId xmlns:p14="http://schemas.microsoft.com/office/powerpoint/2010/main" val="3629027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dirty="0"/>
          </a:p>
        </p:txBody>
      </p:sp>
      <p:sp>
        <p:nvSpPr>
          <p:cNvPr id="4" name="Slide Number Placeholder 3"/>
          <p:cNvSpPr>
            <a:spLocks noGrp="1"/>
          </p:cNvSpPr>
          <p:nvPr>
            <p:ph type="sldNum" sz="quarter" idx="5"/>
          </p:nvPr>
        </p:nvSpPr>
        <p:spPr/>
        <p:txBody>
          <a:bodyPr/>
          <a:lstStyle/>
          <a:p>
            <a:fld id="{30D5F66D-1EC5-4B1C-8D2A-500BE319E067}" type="slidenum">
              <a:rPr lang="vi-VN" smtClean="0"/>
              <a:t>10</a:t>
            </a:fld>
            <a:endParaRPr lang="vi-VN"/>
          </a:p>
        </p:txBody>
      </p:sp>
    </p:spTree>
    <p:extLst>
      <p:ext uri="{BB962C8B-B14F-4D97-AF65-F5344CB8AC3E}">
        <p14:creationId xmlns:p14="http://schemas.microsoft.com/office/powerpoint/2010/main" val="993196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865AA-C7F5-8214-E23A-4FB8A545B2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7E52E9-9032-11B2-EDA0-9BDFCC24D7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C96280-F36E-C810-745E-EB96A5F2318A}"/>
              </a:ext>
            </a:extLst>
          </p:cNvPr>
          <p:cNvSpPr>
            <a:spLocks noGrp="1"/>
          </p:cNvSpPr>
          <p:nvPr>
            <p:ph type="body" idx="1"/>
          </p:nvPr>
        </p:nvSpPr>
        <p:spPr/>
        <p:txBody>
          <a:bodyPr/>
          <a:lstStyle/>
          <a:p>
            <a:endParaRPr lang="vi-VN" dirty="0"/>
          </a:p>
        </p:txBody>
      </p:sp>
      <p:sp>
        <p:nvSpPr>
          <p:cNvPr id="4" name="Slide Number Placeholder 3">
            <a:extLst>
              <a:ext uri="{FF2B5EF4-FFF2-40B4-BE49-F238E27FC236}">
                <a16:creationId xmlns:a16="http://schemas.microsoft.com/office/drawing/2014/main" id="{ADA48138-BDB8-3307-0B62-ABAA653B66A0}"/>
              </a:ext>
            </a:extLst>
          </p:cNvPr>
          <p:cNvSpPr>
            <a:spLocks noGrp="1"/>
          </p:cNvSpPr>
          <p:nvPr>
            <p:ph type="sldNum" sz="quarter" idx="5"/>
          </p:nvPr>
        </p:nvSpPr>
        <p:spPr/>
        <p:txBody>
          <a:bodyPr/>
          <a:lstStyle/>
          <a:p>
            <a:fld id="{30D5F66D-1EC5-4B1C-8D2A-500BE319E067}" type="slidenum">
              <a:rPr lang="vi-VN" smtClean="0"/>
              <a:t>11</a:t>
            </a:fld>
            <a:endParaRPr lang="vi-VN"/>
          </a:p>
        </p:txBody>
      </p:sp>
    </p:spTree>
    <p:extLst>
      <p:ext uri="{BB962C8B-B14F-4D97-AF65-F5344CB8AC3E}">
        <p14:creationId xmlns:p14="http://schemas.microsoft.com/office/powerpoint/2010/main" val="31241529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D5F66D-1EC5-4B1C-8D2A-500BE319E067}" type="slidenum">
              <a:rPr lang="vi-VN" smtClean="0"/>
              <a:t>16</a:t>
            </a:fld>
            <a:endParaRPr lang="vi-VN"/>
          </a:p>
        </p:txBody>
      </p:sp>
    </p:spTree>
    <p:extLst>
      <p:ext uri="{BB962C8B-B14F-4D97-AF65-F5344CB8AC3E}">
        <p14:creationId xmlns:p14="http://schemas.microsoft.com/office/powerpoint/2010/main" val="3339988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7A186-69AF-5EBB-BE1A-CF571DACBB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vi-VN"/>
          </a:p>
        </p:txBody>
      </p:sp>
      <p:sp>
        <p:nvSpPr>
          <p:cNvPr id="3" name="Subtitle 2">
            <a:extLst>
              <a:ext uri="{FF2B5EF4-FFF2-40B4-BE49-F238E27FC236}">
                <a16:creationId xmlns:a16="http://schemas.microsoft.com/office/drawing/2014/main" id="{C4ECB91A-04B2-6A40-761E-339ED24D16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vi-VN"/>
          </a:p>
        </p:txBody>
      </p:sp>
      <p:sp>
        <p:nvSpPr>
          <p:cNvPr id="4" name="Date Placeholder 3">
            <a:extLst>
              <a:ext uri="{FF2B5EF4-FFF2-40B4-BE49-F238E27FC236}">
                <a16:creationId xmlns:a16="http://schemas.microsoft.com/office/drawing/2014/main" id="{EBADF53B-F8E6-DCC8-35C9-1F651CE761FD}"/>
              </a:ext>
            </a:extLst>
          </p:cNvPr>
          <p:cNvSpPr>
            <a:spLocks noGrp="1"/>
          </p:cNvSpPr>
          <p:nvPr>
            <p:ph type="dt" sz="half" idx="10"/>
          </p:nvPr>
        </p:nvSpPr>
        <p:spPr/>
        <p:txBody>
          <a:bodyPr/>
          <a:lstStyle/>
          <a:p>
            <a:fld id="{0BAF24A8-655D-4E40-ADD5-9BB886CD9C0F}" type="datetimeFigureOut">
              <a:rPr lang="vi-VN" smtClean="0"/>
              <a:t>11/11/2025</a:t>
            </a:fld>
            <a:endParaRPr lang="vi-VN"/>
          </a:p>
        </p:txBody>
      </p:sp>
      <p:sp>
        <p:nvSpPr>
          <p:cNvPr id="5" name="Footer Placeholder 4">
            <a:extLst>
              <a:ext uri="{FF2B5EF4-FFF2-40B4-BE49-F238E27FC236}">
                <a16:creationId xmlns:a16="http://schemas.microsoft.com/office/drawing/2014/main" id="{9FCD2003-B5CD-6F6F-2CB5-339162D67295}"/>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0377FC98-E11D-D75F-FC87-601DF9D3FE87}"/>
              </a:ext>
            </a:extLst>
          </p:cNvPr>
          <p:cNvSpPr>
            <a:spLocks noGrp="1"/>
          </p:cNvSpPr>
          <p:nvPr>
            <p:ph type="sldNum" sz="quarter" idx="12"/>
          </p:nvPr>
        </p:nvSpPr>
        <p:spPr/>
        <p:txBody>
          <a:bodyPr/>
          <a:lstStyle/>
          <a:p>
            <a:fld id="{42185657-2703-4A8A-A8FC-92EF7986D723}" type="slidenum">
              <a:rPr lang="vi-VN" smtClean="0"/>
              <a:t>‹#›</a:t>
            </a:fld>
            <a:endParaRPr lang="vi-VN"/>
          </a:p>
        </p:txBody>
      </p:sp>
    </p:spTree>
    <p:extLst>
      <p:ext uri="{BB962C8B-B14F-4D97-AF65-F5344CB8AC3E}">
        <p14:creationId xmlns:p14="http://schemas.microsoft.com/office/powerpoint/2010/main" val="1183550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66A4F-D886-79BA-AA3A-2BD4CEE29403}"/>
              </a:ext>
            </a:extLst>
          </p:cNvPr>
          <p:cNvSpPr>
            <a:spLocks noGrp="1"/>
          </p:cNvSpPr>
          <p:nvPr>
            <p:ph type="title"/>
          </p:nvPr>
        </p:nvSpPr>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id="{1D6CD546-6D2B-8EA1-EABB-B88FB00E2C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96146DA7-2085-E5C9-5745-55D955F03FCC}"/>
              </a:ext>
            </a:extLst>
          </p:cNvPr>
          <p:cNvSpPr>
            <a:spLocks noGrp="1"/>
          </p:cNvSpPr>
          <p:nvPr>
            <p:ph type="dt" sz="half" idx="10"/>
          </p:nvPr>
        </p:nvSpPr>
        <p:spPr/>
        <p:txBody>
          <a:bodyPr/>
          <a:lstStyle/>
          <a:p>
            <a:fld id="{0BAF24A8-655D-4E40-ADD5-9BB886CD9C0F}" type="datetimeFigureOut">
              <a:rPr lang="vi-VN" smtClean="0"/>
              <a:t>11/11/2025</a:t>
            </a:fld>
            <a:endParaRPr lang="vi-VN"/>
          </a:p>
        </p:txBody>
      </p:sp>
      <p:sp>
        <p:nvSpPr>
          <p:cNvPr id="5" name="Footer Placeholder 4">
            <a:extLst>
              <a:ext uri="{FF2B5EF4-FFF2-40B4-BE49-F238E27FC236}">
                <a16:creationId xmlns:a16="http://schemas.microsoft.com/office/drawing/2014/main" id="{B18EEF15-3052-6210-021B-0234F3205643}"/>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675781AD-9357-9109-6C26-40B088B86867}"/>
              </a:ext>
            </a:extLst>
          </p:cNvPr>
          <p:cNvSpPr>
            <a:spLocks noGrp="1"/>
          </p:cNvSpPr>
          <p:nvPr>
            <p:ph type="sldNum" sz="quarter" idx="12"/>
          </p:nvPr>
        </p:nvSpPr>
        <p:spPr/>
        <p:txBody>
          <a:bodyPr/>
          <a:lstStyle/>
          <a:p>
            <a:fld id="{42185657-2703-4A8A-A8FC-92EF7986D723}" type="slidenum">
              <a:rPr lang="vi-VN" smtClean="0"/>
              <a:t>‹#›</a:t>
            </a:fld>
            <a:endParaRPr lang="vi-VN"/>
          </a:p>
        </p:txBody>
      </p:sp>
    </p:spTree>
    <p:extLst>
      <p:ext uri="{BB962C8B-B14F-4D97-AF65-F5344CB8AC3E}">
        <p14:creationId xmlns:p14="http://schemas.microsoft.com/office/powerpoint/2010/main" val="20991984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FD16E-6FCE-18B3-04C9-64760178826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vi-VN"/>
          </a:p>
        </p:txBody>
      </p:sp>
      <p:sp>
        <p:nvSpPr>
          <p:cNvPr id="3" name="Text Placeholder 2">
            <a:extLst>
              <a:ext uri="{FF2B5EF4-FFF2-40B4-BE49-F238E27FC236}">
                <a16:creationId xmlns:a16="http://schemas.microsoft.com/office/drawing/2014/main" id="{4722A967-A50E-4CA6-33F5-51190906DF4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0F747E0-456D-8D5B-7023-A8AB8A8F12D1}"/>
              </a:ext>
            </a:extLst>
          </p:cNvPr>
          <p:cNvSpPr>
            <a:spLocks noGrp="1"/>
          </p:cNvSpPr>
          <p:nvPr>
            <p:ph type="dt" sz="half" idx="10"/>
          </p:nvPr>
        </p:nvSpPr>
        <p:spPr/>
        <p:txBody>
          <a:bodyPr/>
          <a:lstStyle/>
          <a:p>
            <a:fld id="{0BAF24A8-655D-4E40-ADD5-9BB886CD9C0F}" type="datetimeFigureOut">
              <a:rPr lang="vi-VN" smtClean="0"/>
              <a:t>11/11/2025</a:t>
            </a:fld>
            <a:endParaRPr lang="vi-VN"/>
          </a:p>
        </p:txBody>
      </p:sp>
      <p:sp>
        <p:nvSpPr>
          <p:cNvPr id="5" name="Footer Placeholder 4">
            <a:extLst>
              <a:ext uri="{FF2B5EF4-FFF2-40B4-BE49-F238E27FC236}">
                <a16:creationId xmlns:a16="http://schemas.microsoft.com/office/drawing/2014/main" id="{3F555B73-9FC8-5342-0366-7246CAD121B5}"/>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E08DF3AC-CBEB-F00B-3659-BF34BFDC5257}"/>
              </a:ext>
            </a:extLst>
          </p:cNvPr>
          <p:cNvSpPr>
            <a:spLocks noGrp="1"/>
          </p:cNvSpPr>
          <p:nvPr>
            <p:ph type="sldNum" sz="quarter" idx="12"/>
          </p:nvPr>
        </p:nvSpPr>
        <p:spPr/>
        <p:txBody>
          <a:bodyPr/>
          <a:lstStyle/>
          <a:p>
            <a:fld id="{42185657-2703-4A8A-A8FC-92EF7986D723}" type="slidenum">
              <a:rPr lang="vi-VN" smtClean="0"/>
              <a:t>‹#›</a:t>
            </a:fld>
            <a:endParaRPr lang="vi-VN"/>
          </a:p>
        </p:txBody>
      </p:sp>
    </p:spTree>
    <p:extLst>
      <p:ext uri="{BB962C8B-B14F-4D97-AF65-F5344CB8AC3E}">
        <p14:creationId xmlns:p14="http://schemas.microsoft.com/office/powerpoint/2010/main" val="4111733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EE96-595A-05D9-5DE3-365848E2452C}"/>
              </a:ext>
            </a:extLst>
          </p:cNvPr>
          <p:cNvSpPr>
            <a:spLocks noGrp="1"/>
          </p:cNvSpPr>
          <p:nvPr>
            <p:ph type="title"/>
          </p:nvPr>
        </p:nvSpPr>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id="{B3427623-81A4-9C85-3FA6-421FA85D3F1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Content Placeholder 3">
            <a:extLst>
              <a:ext uri="{FF2B5EF4-FFF2-40B4-BE49-F238E27FC236}">
                <a16:creationId xmlns:a16="http://schemas.microsoft.com/office/drawing/2014/main" id="{B9A624D6-9E83-1712-D24F-C586A277C1E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Date Placeholder 4">
            <a:extLst>
              <a:ext uri="{FF2B5EF4-FFF2-40B4-BE49-F238E27FC236}">
                <a16:creationId xmlns:a16="http://schemas.microsoft.com/office/drawing/2014/main" id="{8DE795CF-38C7-2CAC-BECB-8295A67EC807}"/>
              </a:ext>
            </a:extLst>
          </p:cNvPr>
          <p:cNvSpPr>
            <a:spLocks noGrp="1"/>
          </p:cNvSpPr>
          <p:nvPr>
            <p:ph type="dt" sz="half" idx="10"/>
          </p:nvPr>
        </p:nvSpPr>
        <p:spPr/>
        <p:txBody>
          <a:bodyPr/>
          <a:lstStyle/>
          <a:p>
            <a:fld id="{0BAF24A8-655D-4E40-ADD5-9BB886CD9C0F}" type="datetimeFigureOut">
              <a:rPr lang="vi-VN" smtClean="0"/>
              <a:t>11/11/2025</a:t>
            </a:fld>
            <a:endParaRPr lang="vi-VN"/>
          </a:p>
        </p:txBody>
      </p:sp>
      <p:sp>
        <p:nvSpPr>
          <p:cNvPr id="6" name="Footer Placeholder 5">
            <a:extLst>
              <a:ext uri="{FF2B5EF4-FFF2-40B4-BE49-F238E27FC236}">
                <a16:creationId xmlns:a16="http://schemas.microsoft.com/office/drawing/2014/main" id="{419197DE-871D-49FF-7150-AD5A690B456C}"/>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66F4F585-CC6B-489C-08FE-9FC897E16187}"/>
              </a:ext>
            </a:extLst>
          </p:cNvPr>
          <p:cNvSpPr>
            <a:spLocks noGrp="1"/>
          </p:cNvSpPr>
          <p:nvPr>
            <p:ph type="sldNum" sz="quarter" idx="12"/>
          </p:nvPr>
        </p:nvSpPr>
        <p:spPr/>
        <p:txBody>
          <a:bodyPr/>
          <a:lstStyle/>
          <a:p>
            <a:fld id="{42185657-2703-4A8A-A8FC-92EF7986D723}" type="slidenum">
              <a:rPr lang="vi-VN" smtClean="0"/>
              <a:t>‹#›</a:t>
            </a:fld>
            <a:endParaRPr lang="vi-VN"/>
          </a:p>
        </p:txBody>
      </p:sp>
    </p:spTree>
    <p:extLst>
      <p:ext uri="{BB962C8B-B14F-4D97-AF65-F5344CB8AC3E}">
        <p14:creationId xmlns:p14="http://schemas.microsoft.com/office/powerpoint/2010/main" val="39080683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9ABE2-DCA7-B110-D1BE-FB95BADFE14A}"/>
              </a:ext>
            </a:extLst>
          </p:cNvPr>
          <p:cNvSpPr>
            <a:spLocks noGrp="1"/>
          </p:cNvSpPr>
          <p:nvPr>
            <p:ph type="title"/>
          </p:nvPr>
        </p:nvSpPr>
        <p:spPr>
          <a:xfrm>
            <a:off x="839788" y="365125"/>
            <a:ext cx="10515600" cy="1325563"/>
          </a:xfrm>
        </p:spPr>
        <p:txBody>
          <a:bodyPr/>
          <a:lstStyle/>
          <a:p>
            <a:r>
              <a:rPr lang="en-US"/>
              <a:t>Click to edit Master title style</a:t>
            </a:r>
            <a:endParaRPr lang="vi-VN"/>
          </a:p>
        </p:txBody>
      </p:sp>
      <p:sp>
        <p:nvSpPr>
          <p:cNvPr id="3" name="Text Placeholder 2">
            <a:extLst>
              <a:ext uri="{FF2B5EF4-FFF2-40B4-BE49-F238E27FC236}">
                <a16:creationId xmlns:a16="http://schemas.microsoft.com/office/drawing/2014/main" id="{B220FC34-00B6-A2DB-8070-C6B7F06C6C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7333CA-0D26-E871-638B-D75289D8271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Text Placeholder 4">
            <a:extLst>
              <a:ext uri="{FF2B5EF4-FFF2-40B4-BE49-F238E27FC236}">
                <a16:creationId xmlns:a16="http://schemas.microsoft.com/office/drawing/2014/main" id="{D50FF620-B968-6DFF-AE36-D66090B17F5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677550-A865-CE7F-0FBE-35A8AEFB7D2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7" name="Date Placeholder 6">
            <a:extLst>
              <a:ext uri="{FF2B5EF4-FFF2-40B4-BE49-F238E27FC236}">
                <a16:creationId xmlns:a16="http://schemas.microsoft.com/office/drawing/2014/main" id="{CF95C2FF-B6E6-885F-357C-55FD1929C941}"/>
              </a:ext>
            </a:extLst>
          </p:cNvPr>
          <p:cNvSpPr>
            <a:spLocks noGrp="1"/>
          </p:cNvSpPr>
          <p:nvPr>
            <p:ph type="dt" sz="half" idx="10"/>
          </p:nvPr>
        </p:nvSpPr>
        <p:spPr/>
        <p:txBody>
          <a:bodyPr/>
          <a:lstStyle/>
          <a:p>
            <a:fld id="{0BAF24A8-655D-4E40-ADD5-9BB886CD9C0F}" type="datetimeFigureOut">
              <a:rPr lang="vi-VN" smtClean="0"/>
              <a:t>11/11/2025</a:t>
            </a:fld>
            <a:endParaRPr lang="vi-VN"/>
          </a:p>
        </p:txBody>
      </p:sp>
      <p:sp>
        <p:nvSpPr>
          <p:cNvPr id="8" name="Footer Placeholder 7">
            <a:extLst>
              <a:ext uri="{FF2B5EF4-FFF2-40B4-BE49-F238E27FC236}">
                <a16:creationId xmlns:a16="http://schemas.microsoft.com/office/drawing/2014/main" id="{49F43E6D-E51A-F818-A748-E46A1CBCBBC4}"/>
              </a:ext>
            </a:extLst>
          </p:cNvPr>
          <p:cNvSpPr>
            <a:spLocks noGrp="1"/>
          </p:cNvSpPr>
          <p:nvPr>
            <p:ph type="ftr" sz="quarter" idx="11"/>
          </p:nvPr>
        </p:nvSpPr>
        <p:spPr/>
        <p:txBody>
          <a:bodyPr/>
          <a:lstStyle/>
          <a:p>
            <a:endParaRPr lang="vi-VN"/>
          </a:p>
        </p:txBody>
      </p:sp>
      <p:sp>
        <p:nvSpPr>
          <p:cNvPr id="9" name="Slide Number Placeholder 8">
            <a:extLst>
              <a:ext uri="{FF2B5EF4-FFF2-40B4-BE49-F238E27FC236}">
                <a16:creationId xmlns:a16="http://schemas.microsoft.com/office/drawing/2014/main" id="{1980CF65-D6D6-673E-73FC-12C1FED63939}"/>
              </a:ext>
            </a:extLst>
          </p:cNvPr>
          <p:cNvSpPr>
            <a:spLocks noGrp="1"/>
          </p:cNvSpPr>
          <p:nvPr>
            <p:ph type="sldNum" sz="quarter" idx="12"/>
          </p:nvPr>
        </p:nvSpPr>
        <p:spPr/>
        <p:txBody>
          <a:bodyPr/>
          <a:lstStyle/>
          <a:p>
            <a:fld id="{42185657-2703-4A8A-A8FC-92EF7986D723}" type="slidenum">
              <a:rPr lang="vi-VN" smtClean="0"/>
              <a:t>‹#›</a:t>
            </a:fld>
            <a:endParaRPr lang="vi-VN"/>
          </a:p>
        </p:txBody>
      </p:sp>
    </p:spTree>
    <p:extLst>
      <p:ext uri="{BB962C8B-B14F-4D97-AF65-F5344CB8AC3E}">
        <p14:creationId xmlns:p14="http://schemas.microsoft.com/office/powerpoint/2010/main" val="2079697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57F81-A380-9E7F-7825-8AB2D2127358}"/>
              </a:ext>
            </a:extLst>
          </p:cNvPr>
          <p:cNvSpPr>
            <a:spLocks noGrp="1"/>
          </p:cNvSpPr>
          <p:nvPr>
            <p:ph type="title"/>
          </p:nvPr>
        </p:nvSpPr>
        <p:spPr/>
        <p:txBody>
          <a:bodyPr/>
          <a:lstStyle/>
          <a:p>
            <a:r>
              <a:rPr lang="en-US"/>
              <a:t>Click to edit Master title style</a:t>
            </a:r>
            <a:endParaRPr lang="vi-VN"/>
          </a:p>
        </p:txBody>
      </p:sp>
      <p:sp>
        <p:nvSpPr>
          <p:cNvPr id="3" name="Date Placeholder 2">
            <a:extLst>
              <a:ext uri="{FF2B5EF4-FFF2-40B4-BE49-F238E27FC236}">
                <a16:creationId xmlns:a16="http://schemas.microsoft.com/office/drawing/2014/main" id="{E9597E50-89BD-AB15-8B87-9502CA411B7F}"/>
              </a:ext>
            </a:extLst>
          </p:cNvPr>
          <p:cNvSpPr>
            <a:spLocks noGrp="1"/>
          </p:cNvSpPr>
          <p:nvPr>
            <p:ph type="dt" sz="half" idx="10"/>
          </p:nvPr>
        </p:nvSpPr>
        <p:spPr/>
        <p:txBody>
          <a:bodyPr/>
          <a:lstStyle/>
          <a:p>
            <a:fld id="{0BAF24A8-655D-4E40-ADD5-9BB886CD9C0F}" type="datetimeFigureOut">
              <a:rPr lang="vi-VN" smtClean="0"/>
              <a:t>11/11/2025</a:t>
            </a:fld>
            <a:endParaRPr lang="vi-VN"/>
          </a:p>
        </p:txBody>
      </p:sp>
      <p:sp>
        <p:nvSpPr>
          <p:cNvPr id="4" name="Footer Placeholder 3">
            <a:extLst>
              <a:ext uri="{FF2B5EF4-FFF2-40B4-BE49-F238E27FC236}">
                <a16:creationId xmlns:a16="http://schemas.microsoft.com/office/drawing/2014/main" id="{B193CB05-57BB-D8A1-1415-71A90D74930B}"/>
              </a:ext>
            </a:extLst>
          </p:cNvPr>
          <p:cNvSpPr>
            <a:spLocks noGrp="1"/>
          </p:cNvSpPr>
          <p:nvPr>
            <p:ph type="ftr" sz="quarter" idx="11"/>
          </p:nvPr>
        </p:nvSpPr>
        <p:spPr/>
        <p:txBody>
          <a:bodyPr/>
          <a:lstStyle/>
          <a:p>
            <a:endParaRPr lang="vi-VN"/>
          </a:p>
        </p:txBody>
      </p:sp>
      <p:sp>
        <p:nvSpPr>
          <p:cNvPr id="5" name="Slide Number Placeholder 4">
            <a:extLst>
              <a:ext uri="{FF2B5EF4-FFF2-40B4-BE49-F238E27FC236}">
                <a16:creationId xmlns:a16="http://schemas.microsoft.com/office/drawing/2014/main" id="{41717B17-BC8D-7012-0934-7F9950B09526}"/>
              </a:ext>
            </a:extLst>
          </p:cNvPr>
          <p:cNvSpPr>
            <a:spLocks noGrp="1"/>
          </p:cNvSpPr>
          <p:nvPr>
            <p:ph type="sldNum" sz="quarter" idx="12"/>
          </p:nvPr>
        </p:nvSpPr>
        <p:spPr/>
        <p:txBody>
          <a:bodyPr/>
          <a:lstStyle/>
          <a:p>
            <a:fld id="{42185657-2703-4A8A-A8FC-92EF7986D723}" type="slidenum">
              <a:rPr lang="vi-VN" smtClean="0"/>
              <a:t>‹#›</a:t>
            </a:fld>
            <a:endParaRPr lang="vi-VN"/>
          </a:p>
        </p:txBody>
      </p:sp>
    </p:spTree>
    <p:extLst>
      <p:ext uri="{BB962C8B-B14F-4D97-AF65-F5344CB8AC3E}">
        <p14:creationId xmlns:p14="http://schemas.microsoft.com/office/powerpoint/2010/main" val="37922232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7D77E54-7229-39A3-2007-C2E2670F9E61}"/>
              </a:ext>
            </a:extLst>
          </p:cNvPr>
          <p:cNvSpPr>
            <a:spLocks noGrp="1"/>
          </p:cNvSpPr>
          <p:nvPr>
            <p:ph type="dt" sz="half" idx="10"/>
          </p:nvPr>
        </p:nvSpPr>
        <p:spPr/>
        <p:txBody>
          <a:bodyPr/>
          <a:lstStyle/>
          <a:p>
            <a:fld id="{0BAF24A8-655D-4E40-ADD5-9BB886CD9C0F}" type="datetimeFigureOut">
              <a:rPr lang="vi-VN" smtClean="0"/>
              <a:t>11/11/2025</a:t>
            </a:fld>
            <a:endParaRPr lang="vi-VN"/>
          </a:p>
        </p:txBody>
      </p:sp>
      <p:sp>
        <p:nvSpPr>
          <p:cNvPr id="3" name="Footer Placeholder 2">
            <a:extLst>
              <a:ext uri="{FF2B5EF4-FFF2-40B4-BE49-F238E27FC236}">
                <a16:creationId xmlns:a16="http://schemas.microsoft.com/office/drawing/2014/main" id="{D3FAA15A-1CD6-329C-ED46-77FD0C5B498E}"/>
              </a:ext>
            </a:extLst>
          </p:cNvPr>
          <p:cNvSpPr>
            <a:spLocks noGrp="1"/>
          </p:cNvSpPr>
          <p:nvPr>
            <p:ph type="ftr" sz="quarter" idx="11"/>
          </p:nvPr>
        </p:nvSpPr>
        <p:spPr/>
        <p:txBody>
          <a:bodyPr/>
          <a:lstStyle/>
          <a:p>
            <a:endParaRPr lang="vi-VN"/>
          </a:p>
        </p:txBody>
      </p:sp>
      <p:sp>
        <p:nvSpPr>
          <p:cNvPr id="4" name="Slide Number Placeholder 3">
            <a:extLst>
              <a:ext uri="{FF2B5EF4-FFF2-40B4-BE49-F238E27FC236}">
                <a16:creationId xmlns:a16="http://schemas.microsoft.com/office/drawing/2014/main" id="{1AD719CE-5288-EA6F-BB28-3478A7465E07}"/>
              </a:ext>
            </a:extLst>
          </p:cNvPr>
          <p:cNvSpPr>
            <a:spLocks noGrp="1"/>
          </p:cNvSpPr>
          <p:nvPr>
            <p:ph type="sldNum" sz="quarter" idx="12"/>
          </p:nvPr>
        </p:nvSpPr>
        <p:spPr/>
        <p:txBody>
          <a:bodyPr/>
          <a:lstStyle/>
          <a:p>
            <a:fld id="{42185657-2703-4A8A-A8FC-92EF7986D723}" type="slidenum">
              <a:rPr lang="vi-VN" smtClean="0"/>
              <a:t>‹#›</a:t>
            </a:fld>
            <a:endParaRPr lang="vi-VN"/>
          </a:p>
        </p:txBody>
      </p:sp>
    </p:spTree>
    <p:extLst>
      <p:ext uri="{BB962C8B-B14F-4D97-AF65-F5344CB8AC3E}">
        <p14:creationId xmlns:p14="http://schemas.microsoft.com/office/powerpoint/2010/main" val="208602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ACDC2-D79A-C3E2-FE06-BA5D97C95B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Content Placeholder 2">
            <a:extLst>
              <a:ext uri="{FF2B5EF4-FFF2-40B4-BE49-F238E27FC236}">
                <a16:creationId xmlns:a16="http://schemas.microsoft.com/office/drawing/2014/main" id="{F148F6EE-2B4F-9ADC-C4E9-BC545CC2DE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Text Placeholder 3">
            <a:extLst>
              <a:ext uri="{FF2B5EF4-FFF2-40B4-BE49-F238E27FC236}">
                <a16:creationId xmlns:a16="http://schemas.microsoft.com/office/drawing/2014/main" id="{5B977B31-C2B2-C179-C4F3-AAD26EFD02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67F16EB-1596-A9EF-6076-8D2C716A2F32}"/>
              </a:ext>
            </a:extLst>
          </p:cNvPr>
          <p:cNvSpPr>
            <a:spLocks noGrp="1"/>
          </p:cNvSpPr>
          <p:nvPr>
            <p:ph type="dt" sz="half" idx="10"/>
          </p:nvPr>
        </p:nvSpPr>
        <p:spPr/>
        <p:txBody>
          <a:bodyPr/>
          <a:lstStyle/>
          <a:p>
            <a:fld id="{0BAF24A8-655D-4E40-ADD5-9BB886CD9C0F}" type="datetimeFigureOut">
              <a:rPr lang="vi-VN" smtClean="0"/>
              <a:t>11/11/2025</a:t>
            </a:fld>
            <a:endParaRPr lang="vi-VN"/>
          </a:p>
        </p:txBody>
      </p:sp>
      <p:sp>
        <p:nvSpPr>
          <p:cNvPr id="6" name="Footer Placeholder 5">
            <a:extLst>
              <a:ext uri="{FF2B5EF4-FFF2-40B4-BE49-F238E27FC236}">
                <a16:creationId xmlns:a16="http://schemas.microsoft.com/office/drawing/2014/main" id="{A53044AC-D669-4F7B-0D7D-5268CF618583}"/>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FC1B1934-C55D-BBF2-EFE3-46AFFEF9F137}"/>
              </a:ext>
            </a:extLst>
          </p:cNvPr>
          <p:cNvSpPr>
            <a:spLocks noGrp="1"/>
          </p:cNvSpPr>
          <p:nvPr>
            <p:ph type="sldNum" sz="quarter" idx="12"/>
          </p:nvPr>
        </p:nvSpPr>
        <p:spPr/>
        <p:txBody>
          <a:bodyPr/>
          <a:lstStyle/>
          <a:p>
            <a:fld id="{42185657-2703-4A8A-A8FC-92EF7986D723}" type="slidenum">
              <a:rPr lang="vi-VN" smtClean="0"/>
              <a:t>‹#›</a:t>
            </a:fld>
            <a:endParaRPr lang="vi-VN"/>
          </a:p>
        </p:txBody>
      </p:sp>
    </p:spTree>
    <p:extLst>
      <p:ext uri="{BB962C8B-B14F-4D97-AF65-F5344CB8AC3E}">
        <p14:creationId xmlns:p14="http://schemas.microsoft.com/office/powerpoint/2010/main" val="2145596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D125D-6D29-5B37-EF02-0AC358934C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Picture Placeholder 2">
            <a:extLst>
              <a:ext uri="{FF2B5EF4-FFF2-40B4-BE49-F238E27FC236}">
                <a16:creationId xmlns:a16="http://schemas.microsoft.com/office/drawing/2014/main" id="{69E69782-37A5-E3E6-09A2-A813DC0FAC2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vi-VN"/>
          </a:p>
        </p:txBody>
      </p:sp>
      <p:sp>
        <p:nvSpPr>
          <p:cNvPr id="4" name="Text Placeholder 3">
            <a:extLst>
              <a:ext uri="{FF2B5EF4-FFF2-40B4-BE49-F238E27FC236}">
                <a16:creationId xmlns:a16="http://schemas.microsoft.com/office/drawing/2014/main" id="{2EF5FDAA-0955-282D-A3D9-26D996049D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DC739D-46E3-A9C3-3136-1FF7CBEBDF12}"/>
              </a:ext>
            </a:extLst>
          </p:cNvPr>
          <p:cNvSpPr>
            <a:spLocks noGrp="1"/>
          </p:cNvSpPr>
          <p:nvPr>
            <p:ph type="dt" sz="half" idx="10"/>
          </p:nvPr>
        </p:nvSpPr>
        <p:spPr/>
        <p:txBody>
          <a:bodyPr/>
          <a:lstStyle/>
          <a:p>
            <a:fld id="{0BAF24A8-655D-4E40-ADD5-9BB886CD9C0F}" type="datetimeFigureOut">
              <a:rPr lang="vi-VN" smtClean="0"/>
              <a:t>11/11/2025</a:t>
            </a:fld>
            <a:endParaRPr lang="vi-VN"/>
          </a:p>
        </p:txBody>
      </p:sp>
      <p:sp>
        <p:nvSpPr>
          <p:cNvPr id="6" name="Footer Placeholder 5">
            <a:extLst>
              <a:ext uri="{FF2B5EF4-FFF2-40B4-BE49-F238E27FC236}">
                <a16:creationId xmlns:a16="http://schemas.microsoft.com/office/drawing/2014/main" id="{215F01DD-4BD7-5F1B-8C2D-FB81C78D565F}"/>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2AD9BA06-3656-149C-BDB3-C063C270DDBA}"/>
              </a:ext>
            </a:extLst>
          </p:cNvPr>
          <p:cNvSpPr>
            <a:spLocks noGrp="1"/>
          </p:cNvSpPr>
          <p:nvPr>
            <p:ph type="sldNum" sz="quarter" idx="12"/>
          </p:nvPr>
        </p:nvSpPr>
        <p:spPr/>
        <p:txBody>
          <a:bodyPr/>
          <a:lstStyle/>
          <a:p>
            <a:fld id="{42185657-2703-4A8A-A8FC-92EF7986D723}" type="slidenum">
              <a:rPr lang="vi-VN" smtClean="0"/>
              <a:t>‹#›</a:t>
            </a:fld>
            <a:endParaRPr lang="vi-VN"/>
          </a:p>
        </p:txBody>
      </p:sp>
    </p:spTree>
    <p:extLst>
      <p:ext uri="{BB962C8B-B14F-4D97-AF65-F5344CB8AC3E}">
        <p14:creationId xmlns:p14="http://schemas.microsoft.com/office/powerpoint/2010/main" val="15896131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599ED-16D3-7EF6-98F5-A824FE209CE2}"/>
              </a:ext>
            </a:extLst>
          </p:cNvPr>
          <p:cNvSpPr>
            <a:spLocks noGrp="1"/>
          </p:cNvSpPr>
          <p:nvPr>
            <p:ph type="title"/>
          </p:nvPr>
        </p:nvSpPr>
        <p:spPr/>
        <p:txBody>
          <a:bodyPr/>
          <a:lstStyle/>
          <a:p>
            <a:r>
              <a:rPr lang="en-US"/>
              <a:t>Click to edit Master title style</a:t>
            </a:r>
            <a:endParaRPr lang="vi-VN"/>
          </a:p>
        </p:txBody>
      </p:sp>
      <p:sp>
        <p:nvSpPr>
          <p:cNvPr id="3" name="Vertical Text Placeholder 2">
            <a:extLst>
              <a:ext uri="{FF2B5EF4-FFF2-40B4-BE49-F238E27FC236}">
                <a16:creationId xmlns:a16="http://schemas.microsoft.com/office/drawing/2014/main" id="{DDF925F5-5AB6-C3A0-ABE0-B5B78CE5471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CE9DABA9-14DB-A412-4109-B718DD2E3332}"/>
              </a:ext>
            </a:extLst>
          </p:cNvPr>
          <p:cNvSpPr>
            <a:spLocks noGrp="1"/>
          </p:cNvSpPr>
          <p:nvPr>
            <p:ph type="dt" sz="half" idx="10"/>
          </p:nvPr>
        </p:nvSpPr>
        <p:spPr/>
        <p:txBody>
          <a:bodyPr/>
          <a:lstStyle/>
          <a:p>
            <a:fld id="{0BAF24A8-655D-4E40-ADD5-9BB886CD9C0F}" type="datetimeFigureOut">
              <a:rPr lang="vi-VN" smtClean="0"/>
              <a:t>11/11/2025</a:t>
            </a:fld>
            <a:endParaRPr lang="vi-VN"/>
          </a:p>
        </p:txBody>
      </p:sp>
      <p:sp>
        <p:nvSpPr>
          <p:cNvPr id="5" name="Footer Placeholder 4">
            <a:extLst>
              <a:ext uri="{FF2B5EF4-FFF2-40B4-BE49-F238E27FC236}">
                <a16:creationId xmlns:a16="http://schemas.microsoft.com/office/drawing/2014/main" id="{A1527A74-0602-3371-66AD-A5DA8A9FD0F8}"/>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C627EDA6-7BCC-5A9D-4EF0-FB05F999866D}"/>
              </a:ext>
            </a:extLst>
          </p:cNvPr>
          <p:cNvSpPr>
            <a:spLocks noGrp="1"/>
          </p:cNvSpPr>
          <p:nvPr>
            <p:ph type="sldNum" sz="quarter" idx="12"/>
          </p:nvPr>
        </p:nvSpPr>
        <p:spPr/>
        <p:txBody>
          <a:bodyPr/>
          <a:lstStyle/>
          <a:p>
            <a:fld id="{42185657-2703-4A8A-A8FC-92EF7986D723}" type="slidenum">
              <a:rPr lang="vi-VN" smtClean="0"/>
              <a:t>‹#›</a:t>
            </a:fld>
            <a:endParaRPr lang="vi-VN"/>
          </a:p>
        </p:txBody>
      </p:sp>
    </p:spTree>
    <p:extLst>
      <p:ext uri="{BB962C8B-B14F-4D97-AF65-F5344CB8AC3E}">
        <p14:creationId xmlns:p14="http://schemas.microsoft.com/office/powerpoint/2010/main" val="33266177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463957-2590-AFC5-D6C3-E6EEB5C66E8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vi-VN"/>
          </a:p>
        </p:txBody>
      </p:sp>
      <p:sp>
        <p:nvSpPr>
          <p:cNvPr id="3" name="Vertical Text Placeholder 2">
            <a:extLst>
              <a:ext uri="{FF2B5EF4-FFF2-40B4-BE49-F238E27FC236}">
                <a16:creationId xmlns:a16="http://schemas.microsoft.com/office/drawing/2014/main" id="{79F75D33-EACB-D237-F8E4-CEE5B6D03C5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1095BA99-57D9-E589-8982-8E7D30425301}"/>
              </a:ext>
            </a:extLst>
          </p:cNvPr>
          <p:cNvSpPr>
            <a:spLocks noGrp="1"/>
          </p:cNvSpPr>
          <p:nvPr>
            <p:ph type="dt" sz="half" idx="10"/>
          </p:nvPr>
        </p:nvSpPr>
        <p:spPr/>
        <p:txBody>
          <a:bodyPr/>
          <a:lstStyle/>
          <a:p>
            <a:fld id="{0BAF24A8-655D-4E40-ADD5-9BB886CD9C0F}" type="datetimeFigureOut">
              <a:rPr lang="vi-VN" smtClean="0"/>
              <a:t>11/11/2025</a:t>
            </a:fld>
            <a:endParaRPr lang="vi-VN"/>
          </a:p>
        </p:txBody>
      </p:sp>
      <p:sp>
        <p:nvSpPr>
          <p:cNvPr id="5" name="Footer Placeholder 4">
            <a:extLst>
              <a:ext uri="{FF2B5EF4-FFF2-40B4-BE49-F238E27FC236}">
                <a16:creationId xmlns:a16="http://schemas.microsoft.com/office/drawing/2014/main" id="{711A933C-8290-3259-AB35-D6F0F8FE3073}"/>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79567876-0F01-4A51-2861-3F68140E54C9}"/>
              </a:ext>
            </a:extLst>
          </p:cNvPr>
          <p:cNvSpPr>
            <a:spLocks noGrp="1"/>
          </p:cNvSpPr>
          <p:nvPr>
            <p:ph type="sldNum" sz="quarter" idx="12"/>
          </p:nvPr>
        </p:nvSpPr>
        <p:spPr/>
        <p:txBody>
          <a:bodyPr/>
          <a:lstStyle/>
          <a:p>
            <a:fld id="{42185657-2703-4A8A-A8FC-92EF7986D723}" type="slidenum">
              <a:rPr lang="vi-VN" smtClean="0"/>
              <a:t>‹#›</a:t>
            </a:fld>
            <a:endParaRPr lang="vi-VN"/>
          </a:p>
        </p:txBody>
      </p:sp>
    </p:spTree>
    <p:extLst>
      <p:ext uri="{BB962C8B-B14F-4D97-AF65-F5344CB8AC3E}">
        <p14:creationId xmlns:p14="http://schemas.microsoft.com/office/powerpoint/2010/main" val="31302425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D94603-083E-6CD7-7735-BF1B28C724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vi-VN"/>
          </a:p>
        </p:txBody>
      </p:sp>
      <p:sp>
        <p:nvSpPr>
          <p:cNvPr id="3" name="Text Placeholder 2">
            <a:extLst>
              <a:ext uri="{FF2B5EF4-FFF2-40B4-BE49-F238E27FC236}">
                <a16:creationId xmlns:a16="http://schemas.microsoft.com/office/drawing/2014/main" id="{749BE70B-1B45-ABF3-5C5E-C7D7F68D78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E57FEE79-ADFE-1B73-EDDB-1104469354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BAF24A8-655D-4E40-ADD5-9BB886CD9C0F}" type="datetimeFigureOut">
              <a:rPr lang="vi-VN" smtClean="0"/>
              <a:t>11/11/2025</a:t>
            </a:fld>
            <a:endParaRPr lang="vi-VN"/>
          </a:p>
        </p:txBody>
      </p:sp>
      <p:sp>
        <p:nvSpPr>
          <p:cNvPr id="5" name="Footer Placeholder 4">
            <a:extLst>
              <a:ext uri="{FF2B5EF4-FFF2-40B4-BE49-F238E27FC236}">
                <a16:creationId xmlns:a16="http://schemas.microsoft.com/office/drawing/2014/main" id="{D3ED7022-3023-310C-FF26-E84C4510A2C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vi-VN"/>
          </a:p>
        </p:txBody>
      </p:sp>
      <p:sp>
        <p:nvSpPr>
          <p:cNvPr id="6" name="Slide Number Placeholder 5">
            <a:extLst>
              <a:ext uri="{FF2B5EF4-FFF2-40B4-BE49-F238E27FC236}">
                <a16:creationId xmlns:a16="http://schemas.microsoft.com/office/drawing/2014/main" id="{7F3A8C32-7AF4-2925-8286-65EBA47DB5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2185657-2703-4A8A-A8FC-92EF7986D723}" type="slidenum">
              <a:rPr lang="vi-VN" smtClean="0"/>
              <a:t>‹#›</a:t>
            </a:fld>
            <a:endParaRPr lang="vi-VN"/>
          </a:p>
        </p:txBody>
      </p:sp>
    </p:spTree>
    <p:extLst>
      <p:ext uri="{BB962C8B-B14F-4D97-AF65-F5344CB8AC3E}">
        <p14:creationId xmlns:p14="http://schemas.microsoft.com/office/powerpoint/2010/main" val="26187648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sv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6.sv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sv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sv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svg"/></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1.png"/><Relationship Id="rId7" Type="http://schemas.openxmlformats.org/officeDocument/2006/relationships/image" Target="../media/image19.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4.svg"/><Relationship Id="rId4" Type="http://schemas.openxmlformats.org/officeDocument/2006/relationships/image" Target="../media/image23.png"/><Relationship Id="rId9"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33.svg"/><Relationship Id="rId13" Type="http://schemas.openxmlformats.org/officeDocument/2006/relationships/image" Target="../media/image38.png"/><Relationship Id="rId18" Type="http://schemas.openxmlformats.org/officeDocument/2006/relationships/image" Target="../media/image43.svg"/><Relationship Id="rId3" Type="http://schemas.openxmlformats.org/officeDocument/2006/relationships/image" Target="../media/image30.png"/><Relationship Id="rId21" Type="http://schemas.openxmlformats.org/officeDocument/2006/relationships/image" Target="../media/image46.png"/><Relationship Id="rId7" Type="http://schemas.openxmlformats.org/officeDocument/2006/relationships/image" Target="../media/image32.png"/><Relationship Id="rId12" Type="http://schemas.openxmlformats.org/officeDocument/2006/relationships/image" Target="../media/image37.svg"/><Relationship Id="rId17" Type="http://schemas.openxmlformats.org/officeDocument/2006/relationships/image" Target="../media/image42.png"/><Relationship Id="rId2" Type="http://schemas.openxmlformats.org/officeDocument/2006/relationships/image" Target="../media/image29.jpg"/><Relationship Id="rId16" Type="http://schemas.openxmlformats.org/officeDocument/2006/relationships/image" Target="../media/image41.svg"/><Relationship Id="rId20" Type="http://schemas.openxmlformats.org/officeDocument/2006/relationships/image" Target="../media/image45.svg"/><Relationship Id="rId1" Type="http://schemas.openxmlformats.org/officeDocument/2006/relationships/slideLayout" Target="../slideLayouts/slideLayout7.xml"/><Relationship Id="rId6" Type="http://schemas.openxmlformats.org/officeDocument/2006/relationships/image" Target="../media/image24.svg"/><Relationship Id="rId11" Type="http://schemas.openxmlformats.org/officeDocument/2006/relationships/image" Target="../media/image36.png"/><Relationship Id="rId5" Type="http://schemas.openxmlformats.org/officeDocument/2006/relationships/image" Target="../media/image23.png"/><Relationship Id="rId15" Type="http://schemas.openxmlformats.org/officeDocument/2006/relationships/image" Target="../media/image40.png"/><Relationship Id="rId10" Type="http://schemas.openxmlformats.org/officeDocument/2006/relationships/image" Target="../media/image35.svg"/><Relationship Id="rId19" Type="http://schemas.openxmlformats.org/officeDocument/2006/relationships/image" Target="../media/image44.png"/><Relationship Id="rId4" Type="http://schemas.openxmlformats.org/officeDocument/2006/relationships/image" Target="../media/image31.svg"/><Relationship Id="rId9" Type="http://schemas.openxmlformats.org/officeDocument/2006/relationships/image" Target="../media/image34.png"/><Relationship Id="rId14" Type="http://schemas.openxmlformats.org/officeDocument/2006/relationships/image" Target="../media/image39.svg"/><Relationship Id="rId22" Type="http://schemas.openxmlformats.org/officeDocument/2006/relationships/image" Target="../media/image47.svg"/></Relationships>
</file>

<file path=ppt/slides/_rels/slide10.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svg"/><Relationship Id="rId18" Type="http://schemas.openxmlformats.org/officeDocument/2006/relationships/image" Target="../media/image34.png"/><Relationship Id="rId3" Type="http://schemas.openxmlformats.org/officeDocument/2006/relationships/image" Target="../media/image29.jpg"/><Relationship Id="rId21" Type="http://schemas.openxmlformats.org/officeDocument/2006/relationships/image" Target="../media/image37.svg"/><Relationship Id="rId7" Type="http://schemas.openxmlformats.org/officeDocument/2006/relationships/image" Target="../media/image33.svg"/><Relationship Id="rId12" Type="http://schemas.openxmlformats.org/officeDocument/2006/relationships/image" Target="../media/image44.png"/><Relationship Id="rId17" Type="http://schemas.openxmlformats.org/officeDocument/2006/relationships/image" Target="../media/image31.svg"/><Relationship Id="rId2" Type="http://schemas.openxmlformats.org/officeDocument/2006/relationships/notesSlide" Target="../notesSlides/notesSlide1.xml"/><Relationship Id="rId16" Type="http://schemas.openxmlformats.org/officeDocument/2006/relationships/image" Target="../media/image30.png"/><Relationship Id="rId20"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32.png"/><Relationship Id="rId11" Type="http://schemas.openxmlformats.org/officeDocument/2006/relationships/image" Target="../media/image43.svg"/><Relationship Id="rId5" Type="http://schemas.openxmlformats.org/officeDocument/2006/relationships/image" Target="../media/image24.svg"/><Relationship Id="rId15" Type="http://schemas.openxmlformats.org/officeDocument/2006/relationships/image" Target="../media/image47.svg"/><Relationship Id="rId23" Type="http://schemas.openxmlformats.org/officeDocument/2006/relationships/image" Target="../media/image39.svg"/><Relationship Id="rId10" Type="http://schemas.openxmlformats.org/officeDocument/2006/relationships/image" Target="../media/image42.png"/><Relationship Id="rId19" Type="http://schemas.openxmlformats.org/officeDocument/2006/relationships/image" Target="../media/image35.svg"/><Relationship Id="rId4" Type="http://schemas.openxmlformats.org/officeDocument/2006/relationships/image" Target="../media/image23.png"/><Relationship Id="rId9" Type="http://schemas.openxmlformats.org/officeDocument/2006/relationships/image" Target="../media/image41.svg"/><Relationship Id="rId14" Type="http://schemas.openxmlformats.org/officeDocument/2006/relationships/image" Target="../media/image46.png"/><Relationship Id="rId22" Type="http://schemas.openxmlformats.org/officeDocument/2006/relationships/image" Target="../media/image38.png"/></Relationships>
</file>

<file path=ppt/slides/_rels/slide11.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svg"/><Relationship Id="rId18" Type="http://schemas.openxmlformats.org/officeDocument/2006/relationships/image" Target="../media/image34.png"/><Relationship Id="rId3" Type="http://schemas.openxmlformats.org/officeDocument/2006/relationships/image" Target="../media/image29.jpg"/><Relationship Id="rId21" Type="http://schemas.openxmlformats.org/officeDocument/2006/relationships/image" Target="../media/image37.svg"/><Relationship Id="rId7" Type="http://schemas.openxmlformats.org/officeDocument/2006/relationships/image" Target="../media/image33.svg"/><Relationship Id="rId12" Type="http://schemas.openxmlformats.org/officeDocument/2006/relationships/image" Target="../media/image44.png"/><Relationship Id="rId17" Type="http://schemas.openxmlformats.org/officeDocument/2006/relationships/image" Target="../media/image31.svg"/><Relationship Id="rId2" Type="http://schemas.openxmlformats.org/officeDocument/2006/relationships/notesSlide" Target="../notesSlides/notesSlide2.xml"/><Relationship Id="rId16" Type="http://schemas.openxmlformats.org/officeDocument/2006/relationships/image" Target="../media/image30.png"/><Relationship Id="rId20"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32.png"/><Relationship Id="rId11" Type="http://schemas.openxmlformats.org/officeDocument/2006/relationships/image" Target="../media/image43.svg"/><Relationship Id="rId5" Type="http://schemas.openxmlformats.org/officeDocument/2006/relationships/image" Target="../media/image24.svg"/><Relationship Id="rId15" Type="http://schemas.openxmlformats.org/officeDocument/2006/relationships/image" Target="../media/image47.svg"/><Relationship Id="rId23" Type="http://schemas.openxmlformats.org/officeDocument/2006/relationships/image" Target="../media/image39.svg"/><Relationship Id="rId10" Type="http://schemas.openxmlformats.org/officeDocument/2006/relationships/image" Target="../media/image42.png"/><Relationship Id="rId19" Type="http://schemas.openxmlformats.org/officeDocument/2006/relationships/image" Target="../media/image35.svg"/><Relationship Id="rId4" Type="http://schemas.openxmlformats.org/officeDocument/2006/relationships/image" Target="../media/image23.png"/><Relationship Id="rId9" Type="http://schemas.openxmlformats.org/officeDocument/2006/relationships/image" Target="../media/image41.svg"/><Relationship Id="rId14" Type="http://schemas.openxmlformats.org/officeDocument/2006/relationships/image" Target="../media/image46.png"/><Relationship Id="rId22" Type="http://schemas.openxmlformats.org/officeDocument/2006/relationships/image" Target="../media/image38.png"/></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52.sv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svg"/><Relationship Id="rId4" Type="http://schemas.openxmlformats.org/officeDocument/2006/relationships/image" Target="../media/image49.png"/></Relationships>
</file>

<file path=ppt/slides/_rels/slide13.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53.jpg"/></Relationships>
</file>

<file path=ppt/slides/_rels/slide1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 Id="rId5" Type="http://schemas.openxmlformats.org/officeDocument/2006/relationships/image" Target="../media/image57.png"/><Relationship Id="rId4" Type="http://schemas.openxmlformats.org/officeDocument/2006/relationships/image" Target="../media/image56.png"/></Relationships>
</file>

<file path=ppt/slides/_rels/slide1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 Id="rId5" Type="http://schemas.openxmlformats.org/officeDocument/2006/relationships/image" Target="../media/image57.png"/><Relationship Id="rId4" Type="http://schemas.openxmlformats.org/officeDocument/2006/relationships/image" Target="../media/image56.png"/></Relationships>
</file>

<file path=ppt/slides/_rels/slide1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1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 Id="rId5" Type="http://schemas.openxmlformats.org/officeDocument/2006/relationships/image" Target="../media/image57.png"/><Relationship Id="rId4" Type="http://schemas.openxmlformats.org/officeDocument/2006/relationships/image" Target="../media/image56.png"/></Relationships>
</file>

<file path=ppt/slides/_rels/slide1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60.sv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6.sv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Video 10" title="Blue abstract technology animation">
            <a:hlinkClick r:id="" action="ppaction://media"/>
            <a:extLst>
              <a:ext uri="{FF2B5EF4-FFF2-40B4-BE49-F238E27FC236}">
                <a16:creationId xmlns:a16="http://schemas.microsoft.com/office/drawing/2014/main" id="{CB30A6D2-3F70-8C75-7488-A08A2A565A00}"/>
              </a:ext>
            </a:extLst>
          </p:cNvPr>
          <p:cNvPicPr>
            <a:picLocks noChangeAspect="1"/>
          </p:cNvPicPr>
          <p:nvPr>
            <a:videoFile r:link="rId2"/>
            <p:extLst>
              <p:ext uri="{DAA4B4D4-6D71-4841-9C94-3DE7FCFB9230}">
                <p14:media xmlns:p14="http://schemas.microsoft.com/office/powerpoint/2010/main" r:embed="rId1"/>
              </p:ext>
            </p:extLst>
          </p:nvPr>
        </p:nvPicPr>
        <p:blipFill>
          <a:blip r:embed="rId4">
            <a:lum bright="-20000" contrast="-20000"/>
          </a:blip>
          <a:stretch>
            <a:fillRect/>
          </a:stretch>
        </p:blipFill>
        <p:spPr>
          <a:xfrm>
            <a:off x="0" y="-73891"/>
            <a:ext cx="12192000" cy="6858000"/>
          </a:xfrm>
          <a:prstGeom prst="rect">
            <a:avLst/>
          </a:prstGeom>
        </p:spPr>
      </p:pic>
      <p:sp>
        <p:nvSpPr>
          <p:cNvPr id="7" name="TextBox 6">
            <a:extLst>
              <a:ext uri="{FF2B5EF4-FFF2-40B4-BE49-F238E27FC236}">
                <a16:creationId xmlns:a16="http://schemas.microsoft.com/office/drawing/2014/main" id="{51601C0E-CF73-B8FB-0F4A-52233FDB0B74}"/>
              </a:ext>
            </a:extLst>
          </p:cNvPr>
          <p:cNvSpPr txBox="1"/>
          <p:nvPr/>
        </p:nvSpPr>
        <p:spPr>
          <a:xfrm>
            <a:off x="285183" y="985567"/>
            <a:ext cx="5069941" cy="553998"/>
          </a:xfrm>
          <a:prstGeom prst="rect">
            <a:avLst/>
          </a:prstGeom>
          <a:noFill/>
        </p:spPr>
        <p:txBody>
          <a:bodyPr wrap="square" rtlCol="0">
            <a:spAutoFit/>
          </a:bodyPr>
          <a:lstStyle/>
          <a:p>
            <a:pPr algn="ctr"/>
            <a:r>
              <a:rPr lang="en-US" sz="3000" b="1" dirty="0">
                <a:solidFill>
                  <a:schemeClr val="bg1"/>
                </a:solidFill>
                <a:latin typeface="Montserrat Light" panose="00000400000000000000" pitchFamily="50" charset="0"/>
                <a:ea typeface="Roboto" pitchFamily="2" charset="0"/>
              </a:rPr>
              <a:t>TỔNG QUAN</a:t>
            </a:r>
            <a:endParaRPr lang="vi-VN" sz="3000" b="1" dirty="0">
              <a:solidFill>
                <a:schemeClr val="bg1"/>
              </a:solidFill>
              <a:latin typeface="Montserrat Light" panose="00000400000000000000" pitchFamily="50" charset="0"/>
              <a:ea typeface="Roboto" pitchFamily="2" charset="0"/>
            </a:endParaRPr>
          </a:p>
        </p:txBody>
      </p:sp>
      <p:pic>
        <p:nvPicPr>
          <p:cNvPr id="9" name="Picture 8" descr="A black background with white text&#10;&#10;AI-generated content may be incorrect.">
            <a:extLst>
              <a:ext uri="{FF2B5EF4-FFF2-40B4-BE49-F238E27FC236}">
                <a16:creationId xmlns:a16="http://schemas.microsoft.com/office/drawing/2014/main" id="{26F7FFBA-B221-34BB-B004-CAD26CF3129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38402" y="1611950"/>
            <a:ext cx="8306419" cy="2163343"/>
          </a:xfrm>
          <a:prstGeom prst="rect">
            <a:avLst/>
          </a:prstGeom>
          <a:effectLst>
            <a:outerShdw blurRad="50800" dist="38100" dir="10800000" algn="r" rotWithShape="0">
              <a:prstClr val="black">
                <a:alpha val="40000"/>
              </a:prstClr>
            </a:outerShdw>
          </a:effectLst>
        </p:spPr>
      </p:pic>
      <p:grpSp>
        <p:nvGrpSpPr>
          <p:cNvPr id="13" name="Group 12">
            <a:extLst>
              <a:ext uri="{FF2B5EF4-FFF2-40B4-BE49-F238E27FC236}">
                <a16:creationId xmlns:a16="http://schemas.microsoft.com/office/drawing/2014/main" id="{3F6CF378-D51C-134F-2610-38147D920154}"/>
              </a:ext>
            </a:extLst>
          </p:cNvPr>
          <p:cNvGrpSpPr/>
          <p:nvPr/>
        </p:nvGrpSpPr>
        <p:grpSpPr>
          <a:xfrm>
            <a:off x="4233314" y="6147734"/>
            <a:ext cx="1822594" cy="387221"/>
            <a:chOff x="3596931" y="6125409"/>
            <a:chExt cx="1822594" cy="387221"/>
          </a:xfrm>
        </p:grpSpPr>
        <p:pic>
          <p:nvPicPr>
            <p:cNvPr id="14" name="Graphic 13" descr="Telephone outline">
              <a:extLst>
                <a:ext uri="{FF2B5EF4-FFF2-40B4-BE49-F238E27FC236}">
                  <a16:creationId xmlns:a16="http://schemas.microsoft.com/office/drawing/2014/main" id="{7EB8339B-F941-2237-07D8-F02C5992B74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596931" y="6125409"/>
              <a:ext cx="387221" cy="387221"/>
            </a:xfrm>
            <a:prstGeom prst="rect">
              <a:avLst/>
            </a:prstGeom>
          </p:spPr>
        </p:pic>
        <p:sp>
          <p:nvSpPr>
            <p:cNvPr id="15" name="TextBox 14">
              <a:extLst>
                <a:ext uri="{FF2B5EF4-FFF2-40B4-BE49-F238E27FC236}">
                  <a16:creationId xmlns:a16="http://schemas.microsoft.com/office/drawing/2014/main" id="{DD98A861-F83E-87F0-13CA-7ABBC61001D5}"/>
                </a:ext>
              </a:extLst>
            </p:cNvPr>
            <p:cNvSpPr txBox="1"/>
            <p:nvPr/>
          </p:nvSpPr>
          <p:spPr>
            <a:xfrm>
              <a:off x="4001270" y="6193969"/>
              <a:ext cx="1418255" cy="276999"/>
            </a:xfrm>
            <a:prstGeom prst="rect">
              <a:avLst/>
            </a:prstGeom>
            <a:noFill/>
          </p:spPr>
          <p:txBody>
            <a:bodyPr wrap="square" rtlCol="0">
              <a:spAutoFit/>
            </a:bodyPr>
            <a:lstStyle/>
            <a:p>
              <a:r>
                <a:rPr lang="en-US" sz="1200" dirty="0">
                  <a:solidFill>
                    <a:schemeClr val="bg1"/>
                  </a:solidFill>
                  <a:latin typeface="Roboto" panose="02000000000000000000" pitchFamily="2" charset="0"/>
                  <a:ea typeface="Roboto" panose="02000000000000000000" pitchFamily="2" charset="0"/>
                </a:rPr>
                <a:t>028 3622 </a:t>
              </a:r>
              <a:r>
                <a:rPr lang="en-US" sz="1200" dirty="0">
                  <a:solidFill>
                    <a:schemeClr val="bg1"/>
                  </a:solidFill>
                  <a:latin typeface="Roboto" pitchFamily="2" charset="0"/>
                  <a:ea typeface="Roboto" pitchFamily="2" charset="0"/>
                  <a:cs typeface="Roboto" pitchFamily="2" charset="0"/>
                </a:rPr>
                <a:t>2982</a:t>
              </a:r>
            </a:p>
          </p:txBody>
        </p:sp>
      </p:grpSp>
      <p:grpSp>
        <p:nvGrpSpPr>
          <p:cNvPr id="16" name="Group 15">
            <a:extLst>
              <a:ext uri="{FF2B5EF4-FFF2-40B4-BE49-F238E27FC236}">
                <a16:creationId xmlns:a16="http://schemas.microsoft.com/office/drawing/2014/main" id="{574D7B4C-EDD2-28B6-C916-E604ACCC329C}"/>
              </a:ext>
            </a:extLst>
          </p:cNvPr>
          <p:cNvGrpSpPr/>
          <p:nvPr/>
        </p:nvGrpSpPr>
        <p:grpSpPr>
          <a:xfrm>
            <a:off x="6378706" y="6147734"/>
            <a:ext cx="2620556" cy="387221"/>
            <a:chOff x="6304369" y="6302172"/>
            <a:chExt cx="2620556" cy="387221"/>
          </a:xfrm>
        </p:grpSpPr>
        <p:pic>
          <p:nvPicPr>
            <p:cNvPr id="17" name="Graphic 16" descr="Internet outline">
              <a:extLst>
                <a:ext uri="{FF2B5EF4-FFF2-40B4-BE49-F238E27FC236}">
                  <a16:creationId xmlns:a16="http://schemas.microsoft.com/office/drawing/2014/main" id="{9BD75C8E-0823-9FC9-4439-B9B0DAAFEB5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304369" y="6302172"/>
              <a:ext cx="387221" cy="387221"/>
            </a:xfrm>
            <a:prstGeom prst="rect">
              <a:avLst/>
            </a:prstGeom>
          </p:spPr>
        </p:pic>
        <p:sp>
          <p:nvSpPr>
            <p:cNvPr id="18" name="TextBox 17">
              <a:extLst>
                <a:ext uri="{FF2B5EF4-FFF2-40B4-BE49-F238E27FC236}">
                  <a16:creationId xmlns:a16="http://schemas.microsoft.com/office/drawing/2014/main" id="{71A83DD0-2297-CFBC-4682-C69247023CBF}"/>
                </a:ext>
              </a:extLst>
            </p:cNvPr>
            <p:cNvSpPr txBox="1"/>
            <p:nvPr/>
          </p:nvSpPr>
          <p:spPr>
            <a:xfrm>
              <a:off x="6789563" y="6342810"/>
              <a:ext cx="2135362" cy="288733"/>
            </a:xfrm>
            <a:prstGeom prst="rect">
              <a:avLst/>
            </a:prstGeom>
            <a:noFill/>
          </p:spPr>
          <p:txBody>
            <a:bodyPr wrap="square" rtlCol="0">
              <a:spAutoFit/>
            </a:bodyPr>
            <a:lstStyle/>
            <a:p>
              <a:pPr lvl="0">
                <a:lnSpc>
                  <a:spcPct val="114000"/>
                </a:lnSpc>
                <a:defRPr/>
              </a:pPr>
              <a:r>
                <a:rPr lang="id-ID" sz="1200" dirty="0">
                  <a:solidFill>
                    <a:schemeClr val="bg1"/>
                  </a:solidFill>
                  <a:latin typeface="Roboto" panose="02000000000000000000" pitchFamily="2" charset="0"/>
                  <a:ea typeface="Roboto" panose="02000000000000000000" pitchFamily="2" charset="0"/>
                  <a:cs typeface="Roboto" panose="02000000000000000000" pitchFamily="2" charset="0"/>
                </a:rPr>
                <a:t>info@mobile-id.vn</a:t>
              </a:r>
            </a:p>
          </p:txBody>
        </p:sp>
      </p:grpSp>
      <p:grpSp>
        <p:nvGrpSpPr>
          <p:cNvPr id="21" name="Group 20">
            <a:extLst>
              <a:ext uri="{FF2B5EF4-FFF2-40B4-BE49-F238E27FC236}">
                <a16:creationId xmlns:a16="http://schemas.microsoft.com/office/drawing/2014/main" id="{2A70B72E-81E9-2E25-08E1-D80AA1D4203D}"/>
              </a:ext>
            </a:extLst>
          </p:cNvPr>
          <p:cNvGrpSpPr/>
          <p:nvPr/>
        </p:nvGrpSpPr>
        <p:grpSpPr>
          <a:xfrm>
            <a:off x="1811233" y="4070339"/>
            <a:ext cx="9134946" cy="1493822"/>
            <a:chOff x="1438402" y="3952644"/>
            <a:chExt cx="9134946" cy="1493822"/>
          </a:xfrm>
        </p:grpSpPr>
        <p:sp>
          <p:nvSpPr>
            <p:cNvPr id="20" name="Rectangle: Rounded Corners 19">
              <a:extLst>
                <a:ext uri="{FF2B5EF4-FFF2-40B4-BE49-F238E27FC236}">
                  <a16:creationId xmlns:a16="http://schemas.microsoft.com/office/drawing/2014/main" id="{A58B028D-A70C-C55F-1FCB-D11C6C581066}"/>
                </a:ext>
              </a:extLst>
            </p:cNvPr>
            <p:cNvSpPr/>
            <p:nvPr/>
          </p:nvSpPr>
          <p:spPr>
            <a:xfrm>
              <a:off x="1438402" y="3952644"/>
              <a:ext cx="9134946" cy="1493822"/>
            </a:xfrm>
            <a:prstGeom prst="roundRect">
              <a:avLst/>
            </a:prstGeom>
            <a:solidFill>
              <a:schemeClr val="accent1">
                <a:lumMod val="60000"/>
                <a:lumOff val="40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9" name="TextBox 18">
              <a:extLst>
                <a:ext uri="{FF2B5EF4-FFF2-40B4-BE49-F238E27FC236}">
                  <a16:creationId xmlns:a16="http://schemas.microsoft.com/office/drawing/2014/main" id="{F2ED0B41-CC4B-27CA-89E8-89425BF599F2}"/>
                </a:ext>
              </a:extLst>
            </p:cNvPr>
            <p:cNvSpPr txBox="1"/>
            <p:nvPr/>
          </p:nvSpPr>
          <p:spPr>
            <a:xfrm>
              <a:off x="1630628" y="4191724"/>
              <a:ext cx="8750494" cy="1015663"/>
            </a:xfrm>
            <a:prstGeom prst="rect">
              <a:avLst/>
            </a:prstGeom>
            <a:noFill/>
          </p:spPr>
          <p:txBody>
            <a:bodyPr wrap="square" rtlCol="0">
              <a:spAutoFit/>
            </a:bodyPr>
            <a:lstStyle/>
            <a:p>
              <a:pPr algn="ctr"/>
              <a:r>
                <a:rPr lang="en-US" sz="3000" b="1" dirty="0">
                  <a:solidFill>
                    <a:schemeClr val="bg1"/>
                  </a:solidFill>
                  <a:latin typeface="Roboto" pitchFamily="2" charset="0"/>
                  <a:ea typeface="Roboto" pitchFamily="2" charset="0"/>
                </a:rPr>
                <a:t>NỀN TẢNG ĐỊNH DANH SỐ &amp; KÝ SỐ </a:t>
              </a:r>
            </a:p>
            <a:p>
              <a:pPr algn="ctr"/>
              <a:r>
                <a:rPr lang="en-US" sz="3000" b="1" dirty="0">
                  <a:solidFill>
                    <a:schemeClr val="bg1"/>
                  </a:solidFill>
                  <a:latin typeface="Roboto" pitchFamily="2" charset="0"/>
                  <a:ea typeface="Roboto" pitchFamily="2" charset="0"/>
                </a:rPr>
                <a:t>TỰ CHỦ TIÊN PHONG</a:t>
              </a:r>
              <a:endParaRPr lang="vi-VN" sz="3000" b="1" dirty="0">
                <a:solidFill>
                  <a:schemeClr val="bg1"/>
                </a:solidFill>
                <a:latin typeface="Roboto" pitchFamily="2" charset="0"/>
                <a:ea typeface="Roboto" pitchFamily="2" charset="0"/>
              </a:endParaRPr>
            </a:p>
          </p:txBody>
        </p:sp>
      </p:grpSp>
    </p:spTree>
    <p:extLst>
      <p:ext uri="{BB962C8B-B14F-4D97-AF65-F5344CB8AC3E}">
        <p14:creationId xmlns:p14="http://schemas.microsoft.com/office/powerpoint/2010/main" val="1666856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733" fill="hold"/>
                                        <p:tgtEl>
                                          <p:spTgt spid="11"/>
                                        </p:tgtEl>
                                      </p:cBhvr>
                                    </p:cmd>
                                  </p:childTnLst>
                                </p:cTn>
                              </p:par>
                              <p:par>
                                <p:cTn id="7" presetID="26" presetClass="emph" presetSubtype="0" fill="hold" nodeType="withEffect">
                                  <p:stCondLst>
                                    <p:cond delay="0"/>
                                  </p:stCondLst>
                                  <p:childTnLst>
                                    <p:animEffect transition="out" filter="fade">
                                      <p:cBhvr>
                                        <p:cTn id="8" dur="500" tmFilter="0, 0; .2, .5; .8, .5; 1, 0"/>
                                        <p:tgtEl>
                                          <p:spTgt spid="13"/>
                                        </p:tgtEl>
                                      </p:cBhvr>
                                    </p:animEffect>
                                    <p:animScale>
                                      <p:cBhvr>
                                        <p:cTn id="9" dur="250" autoRev="1" fill="hold"/>
                                        <p:tgtEl>
                                          <p:spTgt spid="13"/>
                                        </p:tgtEl>
                                      </p:cBhvr>
                                      <p:by x="105000" y="105000"/>
                                    </p:animScale>
                                  </p:childTnLst>
                                </p:cTn>
                              </p:par>
                              <p:par>
                                <p:cTn id="10" presetID="26" presetClass="emph" presetSubtype="0" fill="hold" nodeType="withEffect">
                                  <p:stCondLst>
                                    <p:cond delay="0"/>
                                  </p:stCondLst>
                                  <p:childTnLst>
                                    <p:animEffect transition="out" filter="fade">
                                      <p:cBhvr>
                                        <p:cTn id="11" dur="500" tmFilter="0, 0; .2, .5; .8, .5; 1, 0"/>
                                        <p:tgtEl>
                                          <p:spTgt spid="16"/>
                                        </p:tgtEl>
                                      </p:cBhvr>
                                    </p:animEffect>
                                    <p:animScale>
                                      <p:cBhvr>
                                        <p:cTn id="12" dur="250" autoRev="1" fill="hold"/>
                                        <p:tgtEl>
                                          <p:spTgt spid="1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11"/>
                </p:tgtEl>
              </p:cMediaNode>
            </p:video>
            <p:seq concurrent="1" nextAc="seek">
              <p:cTn id="14" restart="whenNotActive" fill="hold" evtFilter="cancelBubble" nodeType="interactiveSeq">
                <p:stCondLst>
                  <p:cond evt="onClick" delay="0">
                    <p:tgtEl>
                      <p:spTgt spid="11"/>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background with a glowing globe&#10;&#10;AI-generated content may be incorrect.">
            <a:extLst>
              <a:ext uri="{FF2B5EF4-FFF2-40B4-BE49-F238E27FC236}">
                <a16:creationId xmlns:a16="http://schemas.microsoft.com/office/drawing/2014/main" id="{052CD6AC-A77D-C743-63CE-DD07F481C5CD}"/>
              </a:ext>
            </a:extLst>
          </p:cNvPr>
          <p:cNvPicPr>
            <a:picLocks noChangeAspect="1"/>
          </p:cNvPicPr>
          <p:nvPr/>
        </p:nvPicPr>
        <p:blipFill>
          <a:blip r:embed="rId2">
            <a:extLst>
              <a:ext uri="{28A0092B-C50C-407E-A947-70E740481C1C}">
                <a14:useLocalDpi xmlns:a14="http://schemas.microsoft.com/office/drawing/2010/main" val="0"/>
              </a:ext>
            </a:extLst>
          </a:blip>
          <a:srcRect l="59259"/>
          <a:stretch>
            <a:fillRect/>
          </a:stretch>
        </p:blipFill>
        <p:spPr>
          <a:xfrm>
            <a:off x="7224665" y="0"/>
            <a:ext cx="4965909" cy="6858000"/>
          </a:xfrm>
          <a:prstGeom prst="rect">
            <a:avLst/>
          </a:prstGeom>
        </p:spPr>
      </p:pic>
      <p:sp>
        <p:nvSpPr>
          <p:cNvPr id="4" name="TextBox 3">
            <a:extLst>
              <a:ext uri="{FF2B5EF4-FFF2-40B4-BE49-F238E27FC236}">
                <a16:creationId xmlns:a16="http://schemas.microsoft.com/office/drawing/2014/main" id="{0A6EF650-232A-51AB-077B-143462357066}"/>
              </a:ext>
            </a:extLst>
          </p:cNvPr>
          <p:cNvSpPr txBox="1"/>
          <p:nvPr/>
        </p:nvSpPr>
        <p:spPr>
          <a:xfrm>
            <a:off x="624689" y="212234"/>
            <a:ext cx="4415075" cy="707886"/>
          </a:xfrm>
          <a:prstGeom prst="rect">
            <a:avLst/>
          </a:prstGeom>
          <a:noFill/>
        </p:spPr>
        <p:txBody>
          <a:bodyPr wrap="square" rtlCol="0">
            <a:spAutoFit/>
          </a:bodyPr>
          <a:lstStyle/>
          <a:p>
            <a:r>
              <a:rPr lang="en-US" sz="4000" b="1" dirty="0">
                <a:solidFill>
                  <a:srgbClr val="255295"/>
                </a:solidFill>
                <a:latin typeface="Roboto" pitchFamily="2" charset="0"/>
                <a:ea typeface="Roboto" pitchFamily="2" charset="0"/>
              </a:rPr>
              <a:t>MỤC LỤC</a:t>
            </a:r>
            <a:endParaRPr lang="vi-VN" sz="4000" b="1" dirty="0">
              <a:solidFill>
                <a:srgbClr val="255295"/>
              </a:solidFill>
              <a:latin typeface="Roboto" pitchFamily="2" charset="0"/>
              <a:ea typeface="Roboto" pitchFamily="2" charset="0"/>
            </a:endParaRPr>
          </a:p>
        </p:txBody>
      </p:sp>
      <p:grpSp>
        <p:nvGrpSpPr>
          <p:cNvPr id="10" name="Group 9">
            <a:extLst>
              <a:ext uri="{FF2B5EF4-FFF2-40B4-BE49-F238E27FC236}">
                <a16:creationId xmlns:a16="http://schemas.microsoft.com/office/drawing/2014/main" id="{3AC7E9B6-F4E5-E6C2-E578-8CB20381834B}"/>
              </a:ext>
            </a:extLst>
          </p:cNvPr>
          <p:cNvGrpSpPr/>
          <p:nvPr/>
        </p:nvGrpSpPr>
        <p:grpSpPr>
          <a:xfrm>
            <a:off x="506987" y="1168754"/>
            <a:ext cx="6210677" cy="778598"/>
            <a:chOff x="307817" y="1168754"/>
            <a:chExt cx="6210677" cy="778598"/>
          </a:xfrm>
        </p:grpSpPr>
        <p:sp>
          <p:nvSpPr>
            <p:cNvPr id="8" name="Rectangle: Rounded Corners 7">
              <a:extLst>
                <a:ext uri="{FF2B5EF4-FFF2-40B4-BE49-F238E27FC236}">
                  <a16:creationId xmlns:a16="http://schemas.microsoft.com/office/drawing/2014/main" id="{B18BC8A7-BE7C-9F37-06B3-9E7D74AA4F94}"/>
                </a:ext>
              </a:extLst>
            </p:cNvPr>
            <p:cNvSpPr/>
            <p:nvPr/>
          </p:nvSpPr>
          <p:spPr>
            <a:xfrm>
              <a:off x="307817" y="1168754"/>
              <a:ext cx="6210677" cy="778598"/>
            </a:xfrm>
            <a:prstGeom prst="roundRect">
              <a:avLst>
                <a:gd name="adj" fmla="val 50000"/>
              </a:avLst>
            </a:prstGeom>
            <a:solidFill>
              <a:schemeClr val="accent1">
                <a:lumMod val="20000"/>
                <a:lumOff val="8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7" name="Group 6">
              <a:extLst>
                <a:ext uri="{FF2B5EF4-FFF2-40B4-BE49-F238E27FC236}">
                  <a16:creationId xmlns:a16="http://schemas.microsoft.com/office/drawing/2014/main" id="{EDF824FD-AD55-7E63-34D0-26C4D210CAE7}"/>
                </a:ext>
              </a:extLst>
            </p:cNvPr>
            <p:cNvGrpSpPr/>
            <p:nvPr/>
          </p:nvGrpSpPr>
          <p:grpSpPr>
            <a:xfrm>
              <a:off x="307818" y="1168754"/>
              <a:ext cx="778598" cy="778598"/>
              <a:chOff x="307818" y="1168754"/>
              <a:chExt cx="778598" cy="778598"/>
            </a:xfrm>
          </p:grpSpPr>
          <p:sp>
            <p:nvSpPr>
              <p:cNvPr id="5" name="Oval 4">
                <a:extLst>
                  <a:ext uri="{FF2B5EF4-FFF2-40B4-BE49-F238E27FC236}">
                    <a16:creationId xmlns:a16="http://schemas.microsoft.com/office/drawing/2014/main" id="{65E9AFF4-E359-CD41-F217-16434FEBC885}"/>
                  </a:ext>
                </a:extLst>
              </p:cNvPr>
              <p:cNvSpPr/>
              <p:nvPr/>
            </p:nvSpPr>
            <p:spPr>
              <a:xfrm>
                <a:off x="307818" y="1168754"/>
                <a:ext cx="778598" cy="778598"/>
              </a:xfrm>
              <a:prstGeom prst="ellipse">
                <a:avLst/>
              </a:prstGeom>
              <a:solidFill>
                <a:srgbClr val="2455A4"/>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 name="TextBox 5">
                <a:extLst>
                  <a:ext uri="{FF2B5EF4-FFF2-40B4-BE49-F238E27FC236}">
                    <a16:creationId xmlns:a16="http://schemas.microsoft.com/office/drawing/2014/main" id="{A441A25C-5CF7-7DF5-1F6D-03FCF715615D}"/>
                  </a:ext>
                </a:extLst>
              </p:cNvPr>
              <p:cNvSpPr txBox="1"/>
              <p:nvPr/>
            </p:nvSpPr>
            <p:spPr>
              <a:xfrm>
                <a:off x="497941" y="1204110"/>
                <a:ext cx="398352" cy="707886"/>
              </a:xfrm>
              <a:prstGeom prst="rect">
                <a:avLst/>
              </a:prstGeom>
              <a:noFill/>
            </p:spPr>
            <p:txBody>
              <a:bodyPr wrap="square" rtlCol="0">
                <a:spAutoFit/>
              </a:bodyPr>
              <a:lstStyle/>
              <a:p>
                <a:pPr algn="ctr"/>
                <a:r>
                  <a:rPr lang="en-US" sz="4000" b="1" dirty="0">
                    <a:solidFill>
                      <a:schemeClr val="bg1"/>
                    </a:solidFill>
                    <a:latin typeface="Roboto" pitchFamily="2" charset="0"/>
                    <a:ea typeface="Roboto" pitchFamily="2" charset="0"/>
                  </a:rPr>
                  <a:t>1</a:t>
                </a:r>
                <a:endParaRPr lang="vi-VN" sz="4000" b="1" dirty="0">
                  <a:solidFill>
                    <a:schemeClr val="bg1"/>
                  </a:solidFill>
                  <a:latin typeface="Roboto" pitchFamily="2" charset="0"/>
                  <a:ea typeface="Roboto" pitchFamily="2" charset="0"/>
                </a:endParaRPr>
              </a:p>
            </p:txBody>
          </p:sp>
        </p:grpSp>
        <p:sp>
          <p:nvSpPr>
            <p:cNvPr id="9" name="TextBox 8">
              <a:extLst>
                <a:ext uri="{FF2B5EF4-FFF2-40B4-BE49-F238E27FC236}">
                  <a16:creationId xmlns:a16="http://schemas.microsoft.com/office/drawing/2014/main" id="{40344959-0038-09E2-2ACE-F70F675E9F73}"/>
                </a:ext>
              </a:extLst>
            </p:cNvPr>
            <p:cNvSpPr txBox="1"/>
            <p:nvPr/>
          </p:nvSpPr>
          <p:spPr>
            <a:xfrm>
              <a:off x="1249377" y="1357998"/>
              <a:ext cx="4846622" cy="400110"/>
            </a:xfrm>
            <a:prstGeom prst="rect">
              <a:avLst/>
            </a:prstGeom>
            <a:noFill/>
          </p:spPr>
          <p:txBody>
            <a:bodyPr wrap="square" rtlCol="0">
              <a:spAutoFit/>
            </a:bodyPr>
            <a:lstStyle/>
            <a:p>
              <a:r>
                <a:rPr lang="en-US" sz="2000" b="1" dirty="0">
                  <a:solidFill>
                    <a:srgbClr val="255295"/>
                  </a:solidFill>
                  <a:latin typeface="Roboto" pitchFamily="2" charset="0"/>
                  <a:ea typeface="Roboto" pitchFamily="2" charset="0"/>
                </a:rPr>
                <a:t>TỔNG QUAN VỀ </a:t>
              </a:r>
              <a:r>
                <a:rPr lang="en-US" sz="2000" b="1" dirty="0" err="1">
                  <a:solidFill>
                    <a:srgbClr val="255295"/>
                  </a:solidFill>
                  <a:latin typeface="Roboto" pitchFamily="2" charset="0"/>
                  <a:ea typeface="Roboto" pitchFamily="2" charset="0"/>
                </a:rPr>
                <a:t>QUANTERA</a:t>
              </a:r>
              <a:endParaRPr lang="vi-VN" sz="2000" b="1" dirty="0">
                <a:solidFill>
                  <a:srgbClr val="255295"/>
                </a:solidFill>
                <a:latin typeface="Roboto" pitchFamily="2" charset="0"/>
                <a:ea typeface="Roboto" pitchFamily="2" charset="0"/>
              </a:endParaRPr>
            </a:p>
          </p:txBody>
        </p:sp>
      </p:grpSp>
      <p:grpSp>
        <p:nvGrpSpPr>
          <p:cNvPr id="11" name="Group 10">
            <a:extLst>
              <a:ext uri="{FF2B5EF4-FFF2-40B4-BE49-F238E27FC236}">
                <a16:creationId xmlns:a16="http://schemas.microsoft.com/office/drawing/2014/main" id="{990EE325-CBD6-BD7C-78E3-7E5796158108}"/>
              </a:ext>
            </a:extLst>
          </p:cNvPr>
          <p:cNvGrpSpPr/>
          <p:nvPr/>
        </p:nvGrpSpPr>
        <p:grpSpPr>
          <a:xfrm>
            <a:off x="506987" y="2231342"/>
            <a:ext cx="6210677" cy="778598"/>
            <a:chOff x="307817" y="1168754"/>
            <a:chExt cx="6210677" cy="778598"/>
          </a:xfrm>
        </p:grpSpPr>
        <p:sp>
          <p:nvSpPr>
            <p:cNvPr id="12" name="Rectangle: Rounded Corners 11">
              <a:extLst>
                <a:ext uri="{FF2B5EF4-FFF2-40B4-BE49-F238E27FC236}">
                  <a16:creationId xmlns:a16="http://schemas.microsoft.com/office/drawing/2014/main" id="{06CF2BB5-CFCF-5D7A-EB3B-D22C0D0AF5AE}"/>
                </a:ext>
              </a:extLst>
            </p:cNvPr>
            <p:cNvSpPr/>
            <p:nvPr/>
          </p:nvSpPr>
          <p:spPr>
            <a:xfrm>
              <a:off x="307817" y="1168754"/>
              <a:ext cx="6210677" cy="778598"/>
            </a:xfrm>
            <a:prstGeom prst="roundRect">
              <a:avLst>
                <a:gd name="adj" fmla="val 50000"/>
              </a:avLst>
            </a:prstGeom>
            <a:solidFill>
              <a:schemeClr val="accent1">
                <a:lumMod val="20000"/>
                <a:lumOff val="8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13" name="Group 12">
              <a:extLst>
                <a:ext uri="{FF2B5EF4-FFF2-40B4-BE49-F238E27FC236}">
                  <a16:creationId xmlns:a16="http://schemas.microsoft.com/office/drawing/2014/main" id="{C44DBF30-92C6-EC2B-9CE2-7151901E53B5}"/>
                </a:ext>
              </a:extLst>
            </p:cNvPr>
            <p:cNvGrpSpPr/>
            <p:nvPr/>
          </p:nvGrpSpPr>
          <p:grpSpPr>
            <a:xfrm>
              <a:off x="307818" y="1168754"/>
              <a:ext cx="778598" cy="778598"/>
              <a:chOff x="307818" y="1168754"/>
              <a:chExt cx="778598" cy="778598"/>
            </a:xfrm>
          </p:grpSpPr>
          <p:sp>
            <p:nvSpPr>
              <p:cNvPr id="15" name="Oval 14">
                <a:extLst>
                  <a:ext uri="{FF2B5EF4-FFF2-40B4-BE49-F238E27FC236}">
                    <a16:creationId xmlns:a16="http://schemas.microsoft.com/office/drawing/2014/main" id="{942BC1E2-8A69-5D95-2EA2-1C3EF03D7732}"/>
                  </a:ext>
                </a:extLst>
              </p:cNvPr>
              <p:cNvSpPr/>
              <p:nvPr/>
            </p:nvSpPr>
            <p:spPr>
              <a:xfrm>
                <a:off x="307818" y="1168754"/>
                <a:ext cx="778598" cy="778598"/>
              </a:xfrm>
              <a:prstGeom prst="ellipse">
                <a:avLst/>
              </a:prstGeom>
              <a:solidFill>
                <a:srgbClr val="2455A4"/>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6" name="TextBox 15">
                <a:extLst>
                  <a:ext uri="{FF2B5EF4-FFF2-40B4-BE49-F238E27FC236}">
                    <a16:creationId xmlns:a16="http://schemas.microsoft.com/office/drawing/2014/main" id="{E6D0B078-D813-8F67-ECCB-9122A8A9B559}"/>
                  </a:ext>
                </a:extLst>
              </p:cNvPr>
              <p:cNvSpPr txBox="1"/>
              <p:nvPr/>
            </p:nvSpPr>
            <p:spPr>
              <a:xfrm>
                <a:off x="497941" y="1204110"/>
                <a:ext cx="398352" cy="707886"/>
              </a:xfrm>
              <a:prstGeom prst="rect">
                <a:avLst/>
              </a:prstGeom>
              <a:noFill/>
            </p:spPr>
            <p:txBody>
              <a:bodyPr wrap="square" rtlCol="0">
                <a:spAutoFit/>
              </a:bodyPr>
              <a:lstStyle/>
              <a:p>
                <a:pPr algn="ctr"/>
                <a:r>
                  <a:rPr lang="en-US" sz="4000" b="1" dirty="0">
                    <a:solidFill>
                      <a:schemeClr val="bg1"/>
                    </a:solidFill>
                    <a:latin typeface="Roboto" pitchFamily="2" charset="0"/>
                    <a:ea typeface="Roboto" pitchFamily="2" charset="0"/>
                  </a:rPr>
                  <a:t>2</a:t>
                </a:r>
                <a:endParaRPr lang="vi-VN" sz="4000" b="1" dirty="0">
                  <a:solidFill>
                    <a:schemeClr val="bg1"/>
                  </a:solidFill>
                  <a:latin typeface="Roboto" pitchFamily="2" charset="0"/>
                  <a:ea typeface="Roboto" pitchFamily="2" charset="0"/>
                </a:endParaRPr>
              </a:p>
            </p:txBody>
          </p:sp>
        </p:grpSp>
        <p:sp>
          <p:nvSpPr>
            <p:cNvPr id="14" name="TextBox 13">
              <a:extLst>
                <a:ext uri="{FF2B5EF4-FFF2-40B4-BE49-F238E27FC236}">
                  <a16:creationId xmlns:a16="http://schemas.microsoft.com/office/drawing/2014/main" id="{1CE7BCB4-2C43-7D19-EB25-CECB002B154D}"/>
                </a:ext>
              </a:extLst>
            </p:cNvPr>
            <p:cNvSpPr txBox="1"/>
            <p:nvPr/>
          </p:nvSpPr>
          <p:spPr>
            <a:xfrm>
              <a:off x="1249377" y="1357998"/>
              <a:ext cx="4846622" cy="400110"/>
            </a:xfrm>
            <a:prstGeom prst="rect">
              <a:avLst/>
            </a:prstGeom>
            <a:noFill/>
          </p:spPr>
          <p:txBody>
            <a:bodyPr wrap="square" rtlCol="0">
              <a:spAutoFit/>
            </a:bodyPr>
            <a:lstStyle/>
            <a:p>
              <a:r>
                <a:rPr lang="en-US" sz="2000" b="1" dirty="0">
                  <a:solidFill>
                    <a:srgbClr val="255295"/>
                  </a:solidFill>
                  <a:latin typeface="Roboto" pitchFamily="2" charset="0"/>
                  <a:ea typeface="Roboto" pitchFamily="2" charset="0"/>
                </a:rPr>
                <a:t>GIẢI PHÁP </a:t>
              </a:r>
              <a:r>
                <a:rPr lang="en-US" sz="2000" b="1" dirty="0" err="1">
                  <a:solidFill>
                    <a:srgbClr val="255295"/>
                  </a:solidFill>
                  <a:latin typeface="Roboto" pitchFamily="2" charset="0"/>
                  <a:ea typeface="Roboto" pitchFamily="2" charset="0"/>
                </a:rPr>
                <a:t>QUANTERA</a:t>
              </a:r>
              <a:endParaRPr lang="vi-VN" sz="2000" b="1" dirty="0">
                <a:solidFill>
                  <a:srgbClr val="255295"/>
                </a:solidFill>
                <a:latin typeface="Roboto" pitchFamily="2" charset="0"/>
                <a:ea typeface="Roboto" pitchFamily="2" charset="0"/>
              </a:endParaRPr>
            </a:p>
          </p:txBody>
        </p:sp>
      </p:grpSp>
      <p:grpSp>
        <p:nvGrpSpPr>
          <p:cNvPr id="17" name="Group 16">
            <a:extLst>
              <a:ext uri="{FF2B5EF4-FFF2-40B4-BE49-F238E27FC236}">
                <a16:creationId xmlns:a16="http://schemas.microsoft.com/office/drawing/2014/main" id="{E22CB085-569E-F1A9-DB48-5D22EC64945D}"/>
              </a:ext>
            </a:extLst>
          </p:cNvPr>
          <p:cNvGrpSpPr/>
          <p:nvPr/>
        </p:nvGrpSpPr>
        <p:grpSpPr>
          <a:xfrm>
            <a:off x="506987" y="3293930"/>
            <a:ext cx="6210677" cy="778598"/>
            <a:chOff x="307817" y="1168754"/>
            <a:chExt cx="6210677" cy="778598"/>
          </a:xfrm>
        </p:grpSpPr>
        <p:sp>
          <p:nvSpPr>
            <p:cNvPr id="18" name="Rectangle: Rounded Corners 17">
              <a:extLst>
                <a:ext uri="{FF2B5EF4-FFF2-40B4-BE49-F238E27FC236}">
                  <a16:creationId xmlns:a16="http://schemas.microsoft.com/office/drawing/2014/main" id="{CC1A6FFD-9542-AC18-EF3F-4F1D773C0BD7}"/>
                </a:ext>
              </a:extLst>
            </p:cNvPr>
            <p:cNvSpPr/>
            <p:nvPr/>
          </p:nvSpPr>
          <p:spPr>
            <a:xfrm>
              <a:off x="307817" y="1168754"/>
              <a:ext cx="6210677" cy="778598"/>
            </a:xfrm>
            <a:prstGeom prst="roundRect">
              <a:avLst>
                <a:gd name="adj" fmla="val 50000"/>
              </a:avLst>
            </a:prstGeom>
            <a:solidFill>
              <a:schemeClr val="accent1">
                <a:lumMod val="20000"/>
                <a:lumOff val="8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19" name="Group 18">
              <a:extLst>
                <a:ext uri="{FF2B5EF4-FFF2-40B4-BE49-F238E27FC236}">
                  <a16:creationId xmlns:a16="http://schemas.microsoft.com/office/drawing/2014/main" id="{D23B9A21-5A87-52F0-F151-0C87E9E11C7D}"/>
                </a:ext>
              </a:extLst>
            </p:cNvPr>
            <p:cNvGrpSpPr/>
            <p:nvPr/>
          </p:nvGrpSpPr>
          <p:grpSpPr>
            <a:xfrm>
              <a:off x="307818" y="1168754"/>
              <a:ext cx="778598" cy="778598"/>
              <a:chOff x="307818" y="1168754"/>
              <a:chExt cx="778598" cy="778598"/>
            </a:xfrm>
          </p:grpSpPr>
          <p:sp>
            <p:nvSpPr>
              <p:cNvPr id="21" name="Oval 20">
                <a:extLst>
                  <a:ext uri="{FF2B5EF4-FFF2-40B4-BE49-F238E27FC236}">
                    <a16:creationId xmlns:a16="http://schemas.microsoft.com/office/drawing/2014/main" id="{C638BB61-6489-EDF0-86B8-6E1826EF2349}"/>
                  </a:ext>
                </a:extLst>
              </p:cNvPr>
              <p:cNvSpPr/>
              <p:nvPr/>
            </p:nvSpPr>
            <p:spPr>
              <a:xfrm>
                <a:off x="307818" y="1168754"/>
                <a:ext cx="778598" cy="778598"/>
              </a:xfrm>
              <a:prstGeom prst="ellipse">
                <a:avLst/>
              </a:prstGeom>
              <a:solidFill>
                <a:srgbClr val="2455A4"/>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2" name="TextBox 21">
                <a:extLst>
                  <a:ext uri="{FF2B5EF4-FFF2-40B4-BE49-F238E27FC236}">
                    <a16:creationId xmlns:a16="http://schemas.microsoft.com/office/drawing/2014/main" id="{E800F28E-CBC9-BD2B-9205-B2A896ACCFF7}"/>
                  </a:ext>
                </a:extLst>
              </p:cNvPr>
              <p:cNvSpPr txBox="1"/>
              <p:nvPr/>
            </p:nvSpPr>
            <p:spPr>
              <a:xfrm>
                <a:off x="497941" y="1204110"/>
                <a:ext cx="398352" cy="707886"/>
              </a:xfrm>
              <a:prstGeom prst="rect">
                <a:avLst/>
              </a:prstGeom>
              <a:noFill/>
            </p:spPr>
            <p:txBody>
              <a:bodyPr wrap="square" rtlCol="0">
                <a:spAutoFit/>
              </a:bodyPr>
              <a:lstStyle/>
              <a:p>
                <a:pPr algn="ctr"/>
                <a:r>
                  <a:rPr lang="en-US" sz="4000" b="1" dirty="0">
                    <a:solidFill>
                      <a:schemeClr val="bg1"/>
                    </a:solidFill>
                    <a:latin typeface="Roboto" pitchFamily="2" charset="0"/>
                    <a:ea typeface="Roboto" pitchFamily="2" charset="0"/>
                  </a:rPr>
                  <a:t>3</a:t>
                </a:r>
                <a:endParaRPr lang="vi-VN" sz="4000" b="1" dirty="0">
                  <a:solidFill>
                    <a:schemeClr val="bg1"/>
                  </a:solidFill>
                  <a:latin typeface="Roboto" pitchFamily="2" charset="0"/>
                  <a:ea typeface="Roboto" pitchFamily="2" charset="0"/>
                </a:endParaRPr>
              </a:p>
            </p:txBody>
          </p:sp>
        </p:grpSp>
        <p:sp>
          <p:nvSpPr>
            <p:cNvPr id="20" name="TextBox 19">
              <a:extLst>
                <a:ext uri="{FF2B5EF4-FFF2-40B4-BE49-F238E27FC236}">
                  <a16:creationId xmlns:a16="http://schemas.microsoft.com/office/drawing/2014/main" id="{7C949147-46CF-3AEB-C2A0-7EEC329B28B2}"/>
                </a:ext>
              </a:extLst>
            </p:cNvPr>
            <p:cNvSpPr txBox="1"/>
            <p:nvPr/>
          </p:nvSpPr>
          <p:spPr>
            <a:xfrm>
              <a:off x="1249377" y="1357998"/>
              <a:ext cx="4846622" cy="400110"/>
            </a:xfrm>
            <a:prstGeom prst="rect">
              <a:avLst/>
            </a:prstGeom>
            <a:noFill/>
          </p:spPr>
          <p:txBody>
            <a:bodyPr wrap="square" rtlCol="0">
              <a:spAutoFit/>
            </a:bodyPr>
            <a:lstStyle/>
            <a:p>
              <a:r>
                <a:rPr lang="en-US" sz="2000" b="1" dirty="0">
                  <a:solidFill>
                    <a:srgbClr val="255295"/>
                  </a:solidFill>
                  <a:latin typeface="Roboto" pitchFamily="2" charset="0"/>
                  <a:ea typeface="Roboto" pitchFamily="2" charset="0"/>
                </a:rPr>
                <a:t>KIẾN TRÚC HỆ THỐNG</a:t>
              </a:r>
              <a:endParaRPr lang="vi-VN" sz="2000" b="1" dirty="0">
                <a:solidFill>
                  <a:srgbClr val="255295"/>
                </a:solidFill>
                <a:latin typeface="Roboto" pitchFamily="2" charset="0"/>
                <a:ea typeface="Roboto" pitchFamily="2" charset="0"/>
              </a:endParaRPr>
            </a:p>
          </p:txBody>
        </p:sp>
      </p:grpSp>
      <p:grpSp>
        <p:nvGrpSpPr>
          <p:cNvPr id="23" name="Group 22">
            <a:extLst>
              <a:ext uri="{FF2B5EF4-FFF2-40B4-BE49-F238E27FC236}">
                <a16:creationId xmlns:a16="http://schemas.microsoft.com/office/drawing/2014/main" id="{0A3008B0-8014-C479-E11E-18B2F8DDE68F}"/>
              </a:ext>
            </a:extLst>
          </p:cNvPr>
          <p:cNvGrpSpPr/>
          <p:nvPr/>
        </p:nvGrpSpPr>
        <p:grpSpPr>
          <a:xfrm>
            <a:off x="506987" y="4356518"/>
            <a:ext cx="6210677" cy="778598"/>
            <a:chOff x="307817" y="1168754"/>
            <a:chExt cx="6210677" cy="778598"/>
          </a:xfrm>
        </p:grpSpPr>
        <p:sp>
          <p:nvSpPr>
            <p:cNvPr id="24" name="Rectangle: Rounded Corners 23">
              <a:extLst>
                <a:ext uri="{FF2B5EF4-FFF2-40B4-BE49-F238E27FC236}">
                  <a16:creationId xmlns:a16="http://schemas.microsoft.com/office/drawing/2014/main" id="{EC9D08EA-8799-D618-E271-6A693CD47DA2}"/>
                </a:ext>
              </a:extLst>
            </p:cNvPr>
            <p:cNvSpPr/>
            <p:nvPr/>
          </p:nvSpPr>
          <p:spPr>
            <a:xfrm>
              <a:off x="307817" y="1168754"/>
              <a:ext cx="6210677" cy="778598"/>
            </a:xfrm>
            <a:prstGeom prst="roundRect">
              <a:avLst>
                <a:gd name="adj" fmla="val 50000"/>
              </a:avLst>
            </a:prstGeom>
            <a:solidFill>
              <a:schemeClr val="accent1">
                <a:lumMod val="20000"/>
                <a:lumOff val="8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25" name="Group 24">
              <a:extLst>
                <a:ext uri="{FF2B5EF4-FFF2-40B4-BE49-F238E27FC236}">
                  <a16:creationId xmlns:a16="http://schemas.microsoft.com/office/drawing/2014/main" id="{794989FB-1646-012C-0205-7081455F9EBB}"/>
                </a:ext>
              </a:extLst>
            </p:cNvPr>
            <p:cNvGrpSpPr/>
            <p:nvPr/>
          </p:nvGrpSpPr>
          <p:grpSpPr>
            <a:xfrm>
              <a:off x="307818" y="1168754"/>
              <a:ext cx="778598" cy="778598"/>
              <a:chOff x="307818" y="1168754"/>
              <a:chExt cx="778598" cy="778598"/>
            </a:xfrm>
          </p:grpSpPr>
          <p:sp>
            <p:nvSpPr>
              <p:cNvPr id="27" name="Oval 26">
                <a:extLst>
                  <a:ext uri="{FF2B5EF4-FFF2-40B4-BE49-F238E27FC236}">
                    <a16:creationId xmlns:a16="http://schemas.microsoft.com/office/drawing/2014/main" id="{7C0FBB58-6909-EDC4-3AAB-5D77E4C40C1B}"/>
                  </a:ext>
                </a:extLst>
              </p:cNvPr>
              <p:cNvSpPr/>
              <p:nvPr/>
            </p:nvSpPr>
            <p:spPr>
              <a:xfrm>
                <a:off x="307818" y="1168754"/>
                <a:ext cx="778598" cy="778598"/>
              </a:xfrm>
              <a:prstGeom prst="ellipse">
                <a:avLst/>
              </a:prstGeom>
              <a:solidFill>
                <a:srgbClr val="2455A4"/>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8" name="TextBox 27">
                <a:extLst>
                  <a:ext uri="{FF2B5EF4-FFF2-40B4-BE49-F238E27FC236}">
                    <a16:creationId xmlns:a16="http://schemas.microsoft.com/office/drawing/2014/main" id="{0E8C927B-5492-15FA-D9D3-5C24DD4FE912}"/>
                  </a:ext>
                </a:extLst>
              </p:cNvPr>
              <p:cNvSpPr txBox="1"/>
              <p:nvPr/>
            </p:nvSpPr>
            <p:spPr>
              <a:xfrm>
                <a:off x="497941" y="1204110"/>
                <a:ext cx="398352" cy="707886"/>
              </a:xfrm>
              <a:prstGeom prst="rect">
                <a:avLst/>
              </a:prstGeom>
              <a:noFill/>
            </p:spPr>
            <p:txBody>
              <a:bodyPr wrap="square" rtlCol="0">
                <a:spAutoFit/>
              </a:bodyPr>
              <a:lstStyle/>
              <a:p>
                <a:pPr algn="ctr"/>
                <a:r>
                  <a:rPr lang="en-US" sz="4000" b="1" dirty="0">
                    <a:solidFill>
                      <a:schemeClr val="bg1"/>
                    </a:solidFill>
                    <a:latin typeface="Roboto" pitchFamily="2" charset="0"/>
                    <a:ea typeface="Roboto" pitchFamily="2" charset="0"/>
                  </a:rPr>
                  <a:t>4</a:t>
                </a:r>
                <a:endParaRPr lang="vi-VN" sz="4000" b="1" dirty="0">
                  <a:solidFill>
                    <a:schemeClr val="bg1"/>
                  </a:solidFill>
                  <a:latin typeface="Roboto" pitchFamily="2" charset="0"/>
                  <a:ea typeface="Roboto" pitchFamily="2" charset="0"/>
                </a:endParaRPr>
              </a:p>
            </p:txBody>
          </p:sp>
        </p:grpSp>
        <p:sp>
          <p:nvSpPr>
            <p:cNvPr id="26" name="TextBox 25">
              <a:extLst>
                <a:ext uri="{FF2B5EF4-FFF2-40B4-BE49-F238E27FC236}">
                  <a16:creationId xmlns:a16="http://schemas.microsoft.com/office/drawing/2014/main" id="{C3AD2473-8093-90E8-6EC3-6A6192A5621F}"/>
                </a:ext>
              </a:extLst>
            </p:cNvPr>
            <p:cNvSpPr txBox="1"/>
            <p:nvPr/>
          </p:nvSpPr>
          <p:spPr>
            <a:xfrm>
              <a:off x="1249377" y="1357998"/>
              <a:ext cx="4846622" cy="400110"/>
            </a:xfrm>
            <a:prstGeom prst="rect">
              <a:avLst/>
            </a:prstGeom>
            <a:noFill/>
          </p:spPr>
          <p:txBody>
            <a:bodyPr wrap="square" rtlCol="0">
              <a:spAutoFit/>
            </a:bodyPr>
            <a:lstStyle/>
            <a:p>
              <a:r>
                <a:rPr lang="en-US" sz="2000" b="1" dirty="0">
                  <a:solidFill>
                    <a:srgbClr val="255295"/>
                  </a:solidFill>
                  <a:latin typeface="Roboto" pitchFamily="2" charset="0"/>
                  <a:ea typeface="Roboto" pitchFamily="2" charset="0"/>
                </a:rPr>
                <a:t>ỨNG DỤNG &amp; TRƯỜNG HỢP SỬ DỤNG</a:t>
              </a:r>
              <a:endParaRPr lang="vi-VN" sz="2000" b="1" dirty="0">
                <a:solidFill>
                  <a:srgbClr val="255295"/>
                </a:solidFill>
                <a:latin typeface="Roboto" pitchFamily="2" charset="0"/>
                <a:ea typeface="Roboto" pitchFamily="2" charset="0"/>
              </a:endParaRPr>
            </a:p>
          </p:txBody>
        </p:sp>
      </p:grpSp>
      <p:grpSp>
        <p:nvGrpSpPr>
          <p:cNvPr id="29" name="Group 28">
            <a:extLst>
              <a:ext uri="{FF2B5EF4-FFF2-40B4-BE49-F238E27FC236}">
                <a16:creationId xmlns:a16="http://schemas.microsoft.com/office/drawing/2014/main" id="{A638F939-A8CB-1FEA-2796-983265338B47}"/>
              </a:ext>
            </a:extLst>
          </p:cNvPr>
          <p:cNvGrpSpPr/>
          <p:nvPr/>
        </p:nvGrpSpPr>
        <p:grpSpPr>
          <a:xfrm>
            <a:off x="506987" y="5419106"/>
            <a:ext cx="6210677" cy="778598"/>
            <a:chOff x="307817" y="1168754"/>
            <a:chExt cx="6210677" cy="778598"/>
          </a:xfrm>
        </p:grpSpPr>
        <p:sp>
          <p:nvSpPr>
            <p:cNvPr id="30" name="Rectangle: Rounded Corners 29">
              <a:extLst>
                <a:ext uri="{FF2B5EF4-FFF2-40B4-BE49-F238E27FC236}">
                  <a16:creationId xmlns:a16="http://schemas.microsoft.com/office/drawing/2014/main" id="{9391D0AC-258E-DAC7-5E35-CDF3FF338D2C}"/>
                </a:ext>
              </a:extLst>
            </p:cNvPr>
            <p:cNvSpPr/>
            <p:nvPr/>
          </p:nvSpPr>
          <p:spPr>
            <a:xfrm>
              <a:off x="307817" y="1168754"/>
              <a:ext cx="6210677" cy="778598"/>
            </a:xfrm>
            <a:prstGeom prst="roundRect">
              <a:avLst>
                <a:gd name="adj" fmla="val 50000"/>
              </a:avLst>
            </a:prstGeom>
            <a:solidFill>
              <a:schemeClr val="accent1">
                <a:lumMod val="20000"/>
                <a:lumOff val="8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31" name="Group 30">
              <a:extLst>
                <a:ext uri="{FF2B5EF4-FFF2-40B4-BE49-F238E27FC236}">
                  <a16:creationId xmlns:a16="http://schemas.microsoft.com/office/drawing/2014/main" id="{8A8631E3-A24E-4F41-FE1A-4B7310245ADD}"/>
                </a:ext>
              </a:extLst>
            </p:cNvPr>
            <p:cNvGrpSpPr/>
            <p:nvPr/>
          </p:nvGrpSpPr>
          <p:grpSpPr>
            <a:xfrm>
              <a:off x="307818" y="1168754"/>
              <a:ext cx="778598" cy="778598"/>
              <a:chOff x="307818" y="1168754"/>
              <a:chExt cx="778598" cy="778598"/>
            </a:xfrm>
          </p:grpSpPr>
          <p:sp>
            <p:nvSpPr>
              <p:cNvPr id="33" name="Oval 32">
                <a:extLst>
                  <a:ext uri="{FF2B5EF4-FFF2-40B4-BE49-F238E27FC236}">
                    <a16:creationId xmlns:a16="http://schemas.microsoft.com/office/drawing/2014/main" id="{DF7E2B3B-120F-26CB-FF17-513E9FE283FF}"/>
                  </a:ext>
                </a:extLst>
              </p:cNvPr>
              <p:cNvSpPr/>
              <p:nvPr/>
            </p:nvSpPr>
            <p:spPr>
              <a:xfrm>
                <a:off x="307818" y="1168754"/>
                <a:ext cx="778598" cy="778598"/>
              </a:xfrm>
              <a:prstGeom prst="ellipse">
                <a:avLst/>
              </a:prstGeom>
              <a:solidFill>
                <a:srgbClr val="2455A4"/>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4" name="TextBox 33">
                <a:extLst>
                  <a:ext uri="{FF2B5EF4-FFF2-40B4-BE49-F238E27FC236}">
                    <a16:creationId xmlns:a16="http://schemas.microsoft.com/office/drawing/2014/main" id="{9F2B9D1A-4B61-EC53-F644-7BCB55675A64}"/>
                  </a:ext>
                </a:extLst>
              </p:cNvPr>
              <p:cNvSpPr txBox="1"/>
              <p:nvPr/>
            </p:nvSpPr>
            <p:spPr>
              <a:xfrm>
                <a:off x="497941" y="1204110"/>
                <a:ext cx="398352" cy="707886"/>
              </a:xfrm>
              <a:prstGeom prst="rect">
                <a:avLst/>
              </a:prstGeom>
              <a:noFill/>
            </p:spPr>
            <p:txBody>
              <a:bodyPr wrap="square" rtlCol="0">
                <a:spAutoFit/>
              </a:bodyPr>
              <a:lstStyle/>
              <a:p>
                <a:pPr algn="ctr"/>
                <a:r>
                  <a:rPr lang="en-US" sz="4000" b="1" dirty="0">
                    <a:solidFill>
                      <a:schemeClr val="bg1"/>
                    </a:solidFill>
                    <a:latin typeface="Roboto" pitchFamily="2" charset="0"/>
                    <a:ea typeface="Roboto" pitchFamily="2" charset="0"/>
                  </a:rPr>
                  <a:t>5</a:t>
                </a:r>
                <a:endParaRPr lang="vi-VN" sz="4000" b="1" dirty="0">
                  <a:solidFill>
                    <a:schemeClr val="bg1"/>
                  </a:solidFill>
                  <a:latin typeface="Roboto" pitchFamily="2" charset="0"/>
                  <a:ea typeface="Roboto" pitchFamily="2" charset="0"/>
                </a:endParaRPr>
              </a:p>
            </p:txBody>
          </p:sp>
        </p:grpSp>
        <p:sp>
          <p:nvSpPr>
            <p:cNvPr id="32" name="TextBox 31">
              <a:extLst>
                <a:ext uri="{FF2B5EF4-FFF2-40B4-BE49-F238E27FC236}">
                  <a16:creationId xmlns:a16="http://schemas.microsoft.com/office/drawing/2014/main" id="{4432D679-3278-3BA9-D025-3483EC4881C2}"/>
                </a:ext>
              </a:extLst>
            </p:cNvPr>
            <p:cNvSpPr txBox="1"/>
            <p:nvPr/>
          </p:nvSpPr>
          <p:spPr>
            <a:xfrm>
              <a:off x="1249377" y="1357998"/>
              <a:ext cx="4846622" cy="400110"/>
            </a:xfrm>
            <a:prstGeom prst="rect">
              <a:avLst/>
            </a:prstGeom>
            <a:noFill/>
          </p:spPr>
          <p:txBody>
            <a:bodyPr wrap="square" rtlCol="0">
              <a:spAutoFit/>
            </a:bodyPr>
            <a:lstStyle/>
            <a:p>
              <a:r>
                <a:rPr lang="en-US" sz="2000" b="1" dirty="0">
                  <a:solidFill>
                    <a:srgbClr val="255295"/>
                  </a:solidFill>
                  <a:latin typeface="Roboto" pitchFamily="2" charset="0"/>
                  <a:ea typeface="Roboto" pitchFamily="2" charset="0"/>
                </a:rPr>
                <a:t>LỘ TRÌNH PHÁT TRIỂN</a:t>
              </a:r>
              <a:endParaRPr lang="vi-VN" sz="2000" b="1" dirty="0">
                <a:solidFill>
                  <a:srgbClr val="255295"/>
                </a:solidFill>
                <a:latin typeface="Roboto" pitchFamily="2" charset="0"/>
                <a:ea typeface="Roboto" pitchFamily="2" charset="0"/>
              </a:endParaRPr>
            </a:p>
          </p:txBody>
        </p:sp>
      </p:grpSp>
    </p:spTree>
    <p:extLst>
      <p:ext uri="{BB962C8B-B14F-4D97-AF65-F5344CB8AC3E}">
        <p14:creationId xmlns:p14="http://schemas.microsoft.com/office/powerpoint/2010/main" val="15610434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750"/>
                                        <p:tgtEl>
                                          <p:spTgt spid="11"/>
                                        </p:tgtEl>
                                      </p:cBhvr>
                                    </p:animEffect>
                                    <p:anim calcmode="lin" valueType="num">
                                      <p:cBhvr>
                                        <p:cTn id="13" dur="750" fill="hold"/>
                                        <p:tgtEl>
                                          <p:spTgt spid="11"/>
                                        </p:tgtEl>
                                        <p:attrNameLst>
                                          <p:attrName>ppt_x</p:attrName>
                                        </p:attrNameLst>
                                      </p:cBhvr>
                                      <p:tavLst>
                                        <p:tav tm="0">
                                          <p:val>
                                            <p:strVal val="#ppt_x"/>
                                          </p:val>
                                        </p:tav>
                                        <p:tav tm="100000">
                                          <p:val>
                                            <p:strVal val="#ppt_x"/>
                                          </p:val>
                                        </p:tav>
                                      </p:tavLst>
                                    </p:anim>
                                    <p:anim calcmode="lin" valueType="num">
                                      <p:cBhvr>
                                        <p:cTn id="14" dur="750" fill="hold"/>
                                        <p:tgtEl>
                                          <p:spTgt spid="11"/>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1250"/>
                                        <p:tgtEl>
                                          <p:spTgt spid="23"/>
                                        </p:tgtEl>
                                      </p:cBhvr>
                                    </p:animEffect>
                                    <p:anim calcmode="lin" valueType="num">
                                      <p:cBhvr>
                                        <p:cTn id="23" dur="1250" fill="hold"/>
                                        <p:tgtEl>
                                          <p:spTgt spid="23"/>
                                        </p:tgtEl>
                                        <p:attrNameLst>
                                          <p:attrName>ppt_x</p:attrName>
                                        </p:attrNameLst>
                                      </p:cBhvr>
                                      <p:tavLst>
                                        <p:tav tm="0">
                                          <p:val>
                                            <p:strVal val="#ppt_x"/>
                                          </p:val>
                                        </p:tav>
                                        <p:tav tm="100000">
                                          <p:val>
                                            <p:strVal val="#ppt_x"/>
                                          </p:val>
                                        </p:tav>
                                      </p:tavLst>
                                    </p:anim>
                                    <p:anim calcmode="lin" valueType="num">
                                      <p:cBhvr>
                                        <p:cTn id="24" dur="1250" fill="hold"/>
                                        <p:tgtEl>
                                          <p:spTgt spid="23"/>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1500"/>
                                        <p:tgtEl>
                                          <p:spTgt spid="29"/>
                                        </p:tgtEl>
                                      </p:cBhvr>
                                    </p:animEffect>
                                    <p:anim calcmode="lin" valueType="num">
                                      <p:cBhvr>
                                        <p:cTn id="28" dur="1500" fill="hold"/>
                                        <p:tgtEl>
                                          <p:spTgt spid="29"/>
                                        </p:tgtEl>
                                        <p:attrNameLst>
                                          <p:attrName>ppt_x</p:attrName>
                                        </p:attrNameLst>
                                      </p:cBhvr>
                                      <p:tavLst>
                                        <p:tav tm="0">
                                          <p:val>
                                            <p:strVal val="#ppt_x"/>
                                          </p:val>
                                        </p:tav>
                                        <p:tav tm="100000">
                                          <p:val>
                                            <p:strVal val="#ppt_x"/>
                                          </p:val>
                                        </p:tav>
                                      </p:tavLst>
                                    </p:anim>
                                    <p:anim calcmode="lin" valueType="num">
                                      <p:cBhvr>
                                        <p:cTn id="29" dur="15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1E5F5">
            <a:alpha val="41000"/>
          </a:srgbClr>
        </a:soli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EFB1675E-2852-DFBE-3091-C156EF5092FF}"/>
              </a:ext>
            </a:extLst>
          </p:cNvPr>
          <p:cNvGrpSpPr/>
          <p:nvPr/>
        </p:nvGrpSpPr>
        <p:grpSpPr>
          <a:xfrm>
            <a:off x="9970312" y="338372"/>
            <a:ext cx="1929903" cy="1538826"/>
            <a:chOff x="6661842" y="914400"/>
            <a:chExt cx="5397374" cy="4266001"/>
          </a:xfrm>
        </p:grpSpPr>
        <p:pic>
          <p:nvPicPr>
            <p:cNvPr id="41" name="Graphic 40" descr="Single gear outline">
              <a:extLst>
                <a:ext uri="{FF2B5EF4-FFF2-40B4-BE49-F238E27FC236}">
                  <a16:creationId xmlns:a16="http://schemas.microsoft.com/office/drawing/2014/main" id="{115F97AA-BC9C-F5F8-8ACC-162AFC414D4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661842" y="3258050"/>
              <a:ext cx="1922351" cy="1922351"/>
            </a:xfrm>
            <a:prstGeom prst="rect">
              <a:avLst/>
            </a:prstGeom>
          </p:spPr>
        </p:pic>
        <p:pic>
          <p:nvPicPr>
            <p:cNvPr id="45" name="Picture 44" descr="A person in suits holding a dart in the center of a target&#10;&#10;AI-generated content may be incorrect.">
              <a:extLst>
                <a:ext uri="{FF2B5EF4-FFF2-40B4-BE49-F238E27FC236}">
                  <a16:creationId xmlns:a16="http://schemas.microsoft.com/office/drawing/2014/main" id="{97B64938-8ADF-6BD4-DEE6-5CA118EB4AB2}"/>
                </a:ext>
              </a:extLst>
            </p:cNvPr>
            <p:cNvPicPr>
              <a:picLocks noChangeAspect="1"/>
            </p:cNvPicPr>
            <p:nvPr/>
          </p:nvPicPr>
          <p:blipFill>
            <a:blip r:embed="rId4">
              <a:extLst>
                <a:ext uri="{28A0092B-C50C-407E-A947-70E740481C1C}">
                  <a14:useLocalDpi xmlns:a14="http://schemas.microsoft.com/office/drawing/2010/main" val="0"/>
                </a:ext>
              </a:extLst>
            </a:blip>
            <a:srcRect l="23290" t="34719" r="13080" b="14720"/>
            <a:stretch>
              <a:fillRect/>
            </a:stretch>
          </p:blipFill>
          <p:spPr>
            <a:xfrm>
              <a:off x="7695446" y="1279111"/>
              <a:ext cx="4363770" cy="3467479"/>
            </a:xfrm>
            <a:prstGeom prst="rect">
              <a:avLst/>
            </a:prstGeom>
          </p:spPr>
        </p:pic>
        <p:pic>
          <p:nvPicPr>
            <p:cNvPr id="46" name="Graphic 45" descr="Single gear outline">
              <a:extLst>
                <a:ext uri="{FF2B5EF4-FFF2-40B4-BE49-F238E27FC236}">
                  <a16:creationId xmlns:a16="http://schemas.microsoft.com/office/drawing/2014/main" id="{C3047C68-0483-7291-B8CD-CBC6AB5C7AB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169652" y="1351230"/>
              <a:ext cx="914400" cy="914400"/>
            </a:xfrm>
            <a:prstGeom prst="rect">
              <a:avLst/>
            </a:prstGeom>
          </p:spPr>
        </p:pic>
        <p:pic>
          <p:nvPicPr>
            <p:cNvPr id="47" name="Graphic 46" descr="Single gear with solid fill">
              <a:extLst>
                <a:ext uri="{FF2B5EF4-FFF2-40B4-BE49-F238E27FC236}">
                  <a16:creationId xmlns:a16="http://schemas.microsoft.com/office/drawing/2014/main" id="{0B70B299-9923-DF77-6821-2545DE1CC53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527881" y="914400"/>
              <a:ext cx="1526399" cy="1526399"/>
            </a:xfrm>
            <a:prstGeom prst="rect">
              <a:avLst/>
            </a:prstGeom>
          </p:spPr>
        </p:pic>
        <p:pic>
          <p:nvPicPr>
            <p:cNvPr id="48" name="Graphic 47" descr="Single gear with solid fill">
              <a:extLst>
                <a:ext uri="{FF2B5EF4-FFF2-40B4-BE49-F238E27FC236}">
                  <a16:creationId xmlns:a16="http://schemas.microsoft.com/office/drawing/2014/main" id="{CA94F686-6041-A13A-8A51-837647F6B85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013071" y="4312779"/>
              <a:ext cx="867622" cy="867622"/>
            </a:xfrm>
            <a:prstGeom prst="rect">
              <a:avLst/>
            </a:prstGeom>
          </p:spPr>
        </p:pic>
      </p:grpSp>
      <p:cxnSp>
        <p:nvCxnSpPr>
          <p:cNvPr id="42" name="Straight Connector 41">
            <a:extLst>
              <a:ext uri="{FF2B5EF4-FFF2-40B4-BE49-F238E27FC236}">
                <a16:creationId xmlns:a16="http://schemas.microsoft.com/office/drawing/2014/main" id="{273B9EE3-029A-1294-D0CA-4B921FC58A11}"/>
              </a:ext>
            </a:extLst>
          </p:cNvPr>
          <p:cNvCxnSpPr/>
          <p:nvPr/>
        </p:nvCxnSpPr>
        <p:spPr>
          <a:xfrm>
            <a:off x="7336682" y="1545300"/>
            <a:ext cx="0" cy="4728751"/>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grpSp>
        <p:nvGrpSpPr>
          <p:cNvPr id="2" name="Group 1">
            <a:extLst>
              <a:ext uri="{FF2B5EF4-FFF2-40B4-BE49-F238E27FC236}">
                <a16:creationId xmlns:a16="http://schemas.microsoft.com/office/drawing/2014/main" id="{9652644B-0E2D-D7DE-8277-8880EE572B0E}"/>
              </a:ext>
            </a:extLst>
          </p:cNvPr>
          <p:cNvGrpSpPr/>
          <p:nvPr/>
        </p:nvGrpSpPr>
        <p:grpSpPr>
          <a:xfrm>
            <a:off x="153902" y="181927"/>
            <a:ext cx="6976875" cy="778598"/>
            <a:chOff x="307817" y="1168754"/>
            <a:chExt cx="6976875" cy="778598"/>
          </a:xfrm>
        </p:grpSpPr>
        <p:sp>
          <p:nvSpPr>
            <p:cNvPr id="3" name="Rectangle: Rounded Corners 2">
              <a:extLst>
                <a:ext uri="{FF2B5EF4-FFF2-40B4-BE49-F238E27FC236}">
                  <a16:creationId xmlns:a16="http://schemas.microsoft.com/office/drawing/2014/main" id="{CF6F2FAC-4840-89B5-9128-AB030671DABC}"/>
                </a:ext>
              </a:extLst>
            </p:cNvPr>
            <p:cNvSpPr/>
            <p:nvPr/>
          </p:nvSpPr>
          <p:spPr>
            <a:xfrm>
              <a:off x="307817" y="1168754"/>
              <a:ext cx="6210677" cy="778598"/>
            </a:xfrm>
            <a:prstGeom prst="roundRect">
              <a:avLst>
                <a:gd name="adj" fmla="val 50000"/>
              </a:avLst>
            </a:prstGeom>
            <a:solidFill>
              <a:schemeClr val="accent1">
                <a:lumMod val="20000"/>
                <a:lumOff val="8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4" name="Group 3">
              <a:extLst>
                <a:ext uri="{FF2B5EF4-FFF2-40B4-BE49-F238E27FC236}">
                  <a16:creationId xmlns:a16="http://schemas.microsoft.com/office/drawing/2014/main" id="{CC0DD373-CE20-9C14-57C7-81B903AF6D4F}"/>
                </a:ext>
              </a:extLst>
            </p:cNvPr>
            <p:cNvGrpSpPr/>
            <p:nvPr/>
          </p:nvGrpSpPr>
          <p:grpSpPr>
            <a:xfrm>
              <a:off x="307818" y="1168754"/>
              <a:ext cx="778598" cy="778598"/>
              <a:chOff x="307818" y="1168754"/>
              <a:chExt cx="778598" cy="778598"/>
            </a:xfrm>
          </p:grpSpPr>
          <p:sp>
            <p:nvSpPr>
              <p:cNvPr id="6" name="Oval 5">
                <a:extLst>
                  <a:ext uri="{FF2B5EF4-FFF2-40B4-BE49-F238E27FC236}">
                    <a16:creationId xmlns:a16="http://schemas.microsoft.com/office/drawing/2014/main" id="{D3E85DC6-50F8-74ED-E754-EA6B128BC3E2}"/>
                  </a:ext>
                </a:extLst>
              </p:cNvPr>
              <p:cNvSpPr/>
              <p:nvPr/>
            </p:nvSpPr>
            <p:spPr>
              <a:xfrm>
                <a:off x="307818" y="1168754"/>
                <a:ext cx="778598" cy="778598"/>
              </a:xfrm>
              <a:prstGeom prst="ellipse">
                <a:avLst/>
              </a:prstGeom>
              <a:solidFill>
                <a:srgbClr val="2455A4"/>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 name="TextBox 6">
                <a:extLst>
                  <a:ext uri="{FF2B5EF4-FFF2-40B4-BE49-F238E27FC236}">
                    <a16:creationId xmlns:a16="http://schemas.microsoft.com/office/drawing/2014/main" id="{188E650B-0E7F-C3D3-8E5C-B53AFF1E6FAF}"/>
                  </a:ext>
                </a:extLst>
              </p:cNvPr>
              <p:cNvSpPr txBox="1"/>
              <p:nvPr/>
            </p:nvSpPr>
            <p:spPr>
              <a:xfrm>
                <a:off x="497941" y="1204110"/>
                <a:ext cx="398352" cy="707886"/>
              </a:xfrm>
              <a:prstGeom prst="rect">
                <a:avLst/>
              </a:prstGeom>
              <a:noFill/>
            </p:spPr>
            <p:txBody>
              <a:bodyPr wrap="square" rtlCol="0">
                <a:spAutoFit/>
              </a:bodyPr>
              <a:lstStyle/>
              <a:p>
                <a:pPr algn="ctr"/>
                <a:r>
                  <a:rPr lang="en-US" sz="4000" b="1" dirty="0">
                    <a:solidFill>
                      <a:schemeClr val="bg1"/>
                    </a:solidFill>
                    <a:latin typeface="Roboto" pitchFamily="2" charset="0"/>
                    <a:ea typeface="Roboto" pitchFamily="2" charset="0"/>
                  </a:rPr>
                  <a:t>1</a:t>
                </a:r>
                <a:endParaRPr lang="vi-VN" sz="4000" b="1" dirty="0">
                  <a:solidFill>
                    <a:schemeClr val="bg1"/>
                  </a:solidFill>
                  <a:latin typeface="Roboto" pitchFamily="2" charset="0"/>
                  <a:ea typeface="Roboto" pitchFamily="2" charset="0"/>
                </a:endParaRPr>
              </a:p>
            </p:txBody>
          </p:sp>
        </p:grpSp>
        <p:sp>
          <p:nvSpPr>
            <p:cNvPr id="5" name="TextBox 4">
              <a:extLst>
                <a:ext uri="{FF2B5EF4-FFF2-40B4-BE49-F238E27FC236}">
                  <a16:creationId xmlns:a16="http://schemas.microsoft.com/office/drawing/2014/main" id="{89F32822-7C4A-7F7F-634C-A603914D9191}"/>
                </a:ext>
              </a:extLst>
            </p:cNvPr>
            <p:cNvSpPr txBox="1"/>
            <p:nvPr/>
          </p:nvSpPr>
          <p:spPr>
            <a:xfrm>
              <a:off x="1213451" y="1281054"/>
              <a:ext cx="6071241" cy="553998"/>
            </a:xfrm>
            <a:prstGeom prst="rect">
              <a:avLst/>
            </a:prstGeom>
            <a:noFill/>
          </p:spPr>
          <p:txBody>
            <a:bodyPr wrap="square" rtlCol="0">
              <a:spAutoFit/>
            </a:bodyPr>
            <a:lstStyle/>
            <a:p>
              <a:r>
                <a:rPr lang="en-US" sz="3000" b="1" dirty="0">
                  <a:solidFill>
                    <a:srgbClr val="255295"/>
                  </a:solidFill>
                  <a:latin typeface="Roboto" pitchFamily="2" charset="0"/>
                  <a:ea typeface="Roboto" pitchFamily="2" charset="0"/>
                </a:rPr>
                <a:t>TỔNG QUAN VỀ </a:t>
              </a:r>
              <a:r>
                <a:rPr lang="en-US" sz="3000" b="1" dirty="0" err="1">
                  <a:solidFill>
                    <a:srgbClr val="255295"/>
                  </a:solidFill>
                  <a:latin typeface="Roboto" pitchFamily="2" charset="0"/>
                  <a:ea typeface="Roboto" pitchFamily="2" charset="0"/>
                </a:rPr>
                <a:t>QUANTERA</a:t>
              </a:r>
              <a:endParaRPr lang="vi-VN" sz="3000" b="1" dirty="0">
                <a:solidFill>
                  <a:srgbClr val="255295"/>
                </a:solidFill>
                <a:latin typeface="Roboto" pitchFamily="2" charset="0"/>
                <a:ea typeface="Roboto" pitchFamily="2" charset="0"/>
              </a:endParaRPr>
            </a:p>
          </p:txBody>
        </p:sp>
      </p:grpSp>
      <p:sp>
        <p:nvSpPr>
          <p:cNvPr id="9" name="TextBox 8">
            <a:extLst>
              <a:ext uri="{FF2B5EF4-FFF2-40B4-BE49-F238E27FC236}">
                <a16:creationId xmlns:a16="http://schemas.microsoft.com/office/drawing/2014/main" id="{BC7D25CC-0969-4F5E-0678-DBDDB1A9C7F6}"/>
              </a:ext>
            </a:extLst>
          </p:cNvPr>
          <p:cNvSpPr txBox="1"/>
          <p:nvPr/>
        </p:nvSpPr>
        <p:spPr>
          <a:xfrm>
            <a:off x="694363" y="1613017"/>
            <a:ext cx="5821377" cy="954107"/>
          </a:xfrm>
          <a:prstGeom prst="rect">
            <a:avLst/>
          </a:prstGeom>
          <a:noFill/>
        </p:spPr>
        <p:txBody>
          <a:bodyPr wrap="square" rtlCol="0">
            <a:spAutoFit/>
          </a:bodyPr>
          <a:lstStyle/>
          <a:p>
            <a:r>
              <a:rPr lang="vi-VN" sz="1400" b="1" dirty="0">
                <a:solidFill>
                  <a:srgbClr val="255295"/>
                </a:solidFill>
                <a:latin typeface="Roboto" pitchFamily="2" charset="0"/>
                <a:ea typeface="Roboto" pitchFamily="2" charset="0"/>
              </a:rPr>
              <a:t>Quantera Platform </a:t>
            </a:r>
            <a:r>
              <a:rPr lang="vi-VN" sz="1400" dirty="0">
                <a:solidFill>
                  <a:srgbClr val="255295"/>
                </a:solidFill>
                <a:latin typeface="Roboto" pitchFamily="2" charset="0"/>
                <a:ea typeface="Roboto" pitchFamily="2" charset="0"/>
              </a:rPr>
              <a:t>là nền tảng định danh tự chủ (Self-Sovereign Identity – SSI) giúp người dùng kiểm soát hoàn toàn danh tính số của mình, đảm bảo tuân thủ pháp lý (eIDAS, GDPR) và tương thích với các hệ thống quốc tế như EBSI.</a:t>
            </a:r>
          </a:p>
        </p:txBody>
      </p:sp>
      <p:sp>
        <p:nvSpPr>
          <p:cNvPr id="10" name="TextBox 9">
            <a:extLst>
              <a:ext uri="{FF2B5EF4-FFF2-40B4-BE49-F238E27FC236}">
                <a16:creationId xmlns:a16="http://schemas.microsoft.com/office/drawing/2014/main" id="{F1B8F378-0F7E-5740-C13A-4A89B197AA65}"/>
              </a:ext>
            </a:extLst>
          </p:cNvPr>
          <p:cNvSpPr txBox="1"/>
          <p:nvPr/>
        </p:nvSpPr>
        <p:spPr>
          <a:xfrm>
            <a:off x="254931" y="1342865"/>
            <a:ext cx="709104" cy="861774"/>
          </a:xfrm>
          <a:prstGeom prst="rect">
            <a:avLst/>
          </a:prstGeom>
          <a:noFill/>
        </p:spPr>
        <p:txBody>
          <a:bodyPr wrap="square" rtlCol="0">
            <a:spAutoFit/>
          </a:bodyPr>
          <a:lstStyle/>
          <a:p>
            <a:r>
              <a:rPr lang="vi-VN" sz="5000" dirty="0">
                <a:solidFill>
                  <a:srgbClr val="255295"/>
                </a:solidFill>
                <a:latin typeface="Aptos Black" panose="020F0502020204030204" pitchFamily="34" charset="0"/>
                <a:ea typeface="Roboto" pitchFamily="2" charset="0"/>
                <a:cs typeface="Arabic Typesetting" panose="020F0502020204030204" pitchFamily="66" charset="-78"/>
              </a:rPr>
              <a:t>“</a:t>
            </a:r>
          </a:p>
        </p:txBody>
      </p:sp>
      <p:pic>
        <p:nvPicPr>
          <p:cNvPr id="13" name="Picture 12" descr="A group of people working on a computer&#10;&#10;AI-generated content may be incorrect.">
            <a:extLst>
              <a:ext uri="{FF2B5EF4-FFF2-40B4-BE49-F238E27FC236}">
                <a16:creationId xmlns:a16="http://schemas.microsoft.com/office/drawing/2014/main" id="{748D2CA8-1EAB-DA95-8B99-F73FB24FE98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9536" y="2662639"/>
            <a:ext cx="4829193" cy="3501165"/>
          </a:xfrm>
          <a:prstGeom prst="rect">
            <a:avLst/>
          </a:prstGeom>
        </p:spPr>
      </p:pic>
      <p:grpSp>
        <p:nvGrpSpPr>
          <p:cNvPr id="19" name="Group 18">
            <a:extLst>
              <a:ext uri="{FF2B5EF4-FFF2-40B4-BE49-F238E27FC236}">
                <a16:creationId xmlns:a16="http://schemas.microsoft.com/office/drawing/2014/main" id="{08B52F2D-43A4-2C74-1429-22FD09BA280E}"/>
              </a:ext>
            </a:extLst>
          </p:cNvPr>
          <p:cNvGrpSpPr/>
          <p:nvPr/>
        </p:nvGrpSpPr>
        <p:grpSpPr>
          <a:xfrm>
            <a:off x="7073644" y="1976187"/>
            <a:ext cx="4662808" cy="526078"/>
            <a:chOff x="6844146" y="1385859"/>
            <a:chExt cx="4662808" cy="526078"/>
          </a:xfrm>
        </p:grpSpPr>
        <p:grpSp>
          <p:nvGrpSpPr>
            <p:cNvPr id="17" name="Group 16">
              <a:extLst>
                <a:ext uri="{FF2B5EF4-FFF2-40B4-BE49-F238E27FC236}">
                  <a16:creationId xmlns:a16="http://schemas.microsoft.com/office/drawing/2014/main" id="{E46C1B45-8FFE-3C3C-332E-5FE5C2FF7FD5}"/>
                </a:ext>
              </a:extLst>
            </p:cNvPr>
            <p:cNvGrpSpPr/>
            <p:nvPr/>
          </p:nvGrpSpPr>
          <p:grpSpPr>
            <a:xfrm>
              <a:off x="6844146" y="1385859"/>
              <a:ext cx="526078" cy="526078"/>
              <a:chOff x="6844146" y="1383164"/>
              <a:chExt cx="526078" cy="526078"/>
            </a:xfrm>
          </p:grpSpPr>
          <p:sp>
            <p:nvSpPr>
              <p:cNvPr id="14" name="Rectangle: Rounded Corners 13">
                <a:extLst>
                  <a:ext uri="{FF2B5EF4-FFF2-40B4-BE49-F238E27FC236}">
                    <a16:creationId xmlns:a16="http://schemas.microsoft.com/office/drawing/2014/main" id="{269758E2-5F9A-CD72-839C-69AE89D08B0C}"/>
                  </a:ext>
                </a:extLst>
              </p:cNvPr>
              <p:cNvSpPr/>
              <p:nvPr/>
            </p:nvSpPr>
            <p:spPr>
              <a:xfrm>
                <a:off x="6844146" y="1383164"/>
                <a:ext cx="526078" cy="526078"/>
              </a:xfrm>
              <a:prstGeom prst="roundRect">
                <a:avLst/>
              </a:prstGeom>
              <a:solidFill>
                <a:srgbClr val="2455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16" name="Graphic 15" descr="Excellent with solid fill">
                <a:extLst>
                  <a:ext uri="{FF2B5EF4-FFF2-40B4-BE49-F238E27FC236}">
                    <a16:creationId xmlns:a16="http://schemas.microsoft.com/office/drawing/2014/main" id="{281F9656-0C4A-92CB-9730-38D04E44ACC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901279" y="1440297"/>
                <a:ext cx="411811" cy="411811"/>
              </a:xfrm>
              <a:prstGeom prst="rect">
                <a:avLst/>
              </a:prstGeom>
            </p:spPr>
          </p:pic>
        </p:grpSp>
        <p:sp>
          <p:nvSpPr>
            <p:cNvPr id="18" name="TextBox 17">
              <a:extLst>
                <a:ext uri="{FF2B5EF4-FFF2-40B4-BE49-F238E27FC236}">
                  <a16:creationId xmlns:a16="http://schemas.microsoft.com/office/drawing/2014/main" id="{8DF3917D-76EE-7BA1-7BE0-8A842B6E8013}"/>
                </a:ext>
              </a:extLst>
            </p:cNvPr>
            <p:cNvSpPr txBox="1"/>
            <p:nvPr/>
          </p:nvSpPr>
          <p:spPr>
            <a:xfrm>
              <a:off x="7427357" y="1387288"/>
              <a:ext cx="4079597" cy="523220"/>
            </a:xfrm>
            <a:prstGeom prst="rect">
              <a:avLst/>
            </a:prstGeom>
            <a:noFill/>
          </p:spPr>
          <p:txBody>
            <a:bodyPr wrap="square" rtlCol="0">
              <a:spAutoFit/>
            </a:bodyPr>
            <a:lstStyle/>
            <a:p>
              <a:r>
                <a:rPr lang="vi-VN" sz="1400" dirty="0">
                  <a:solidFill>
                    <a:srgbClr val="255295"/>
                  </a:solidFill>
                  <a:latin typeface="Roboto" pitchFamily="2" charset="0"/>
                  <a:ea typeface="Roboto" pitchFamily="2" charset="0"/>
                </a:rPr>
                <a:t>Định danh tự chủ (SSI) – không phụ thuộc vào bên thứ ba.</a:t>
              </a:r>
            </a:p>
          </p:txBody>
        </p:sp>
      </p:grpSp>
      <p:grpSp>
        <p:nvGrpSpPr>
          <p:cNvPr id="20" name="Group 19">
            <a:extLst>
              <a:ext uri="{FF2B5EF4-FFF2-40B4-BE49-F238E27FC236}">
                <a16:creationId xmlns:a16="http://schemas.microsoft.com/office/drawing/2014/main" id="{CDB8374C-D479-CBA0-A738-81E8A0B3D103}"/>
              </a:ext>
            </a:extLst>
          </p:cNvPr>
          <p:cNvGrpSpPr/>
          <p:nvPr/>
        </p:nvGrpSpPr>
        <p:grpSpPr>
          <a:xfrm>
            <a:off x="7073644" y="2788532"/>
            <a:ext cx="4662808" cy="526078"/>
            <a:chOff x="6844146" y="1385859"/>
            <a:chExt cx="4662808" cy="526078"/>
          </a:xfrm>
        </p:grpSpPr>
        <p:grpSp>
          <p:nvGrpSpPr>
            <p:cNvPr id="21" name="Group 20">
              <a:extLst>
                <a:ext uri="{FF2B5EF4-FFF2-40B4-BE49-F238E27FC236}">
                  <a16:creationId xmlns:a16="http://schemas.microsoft.com/office/drawing/2014/main" id="{A15178F3-FE55-E1F5-EFAF-573C86A65A34}"/>
                </a:ext>
              </a:extLst>
            </p:cNvPr>
            <p:cNvGrpSpPr/>
            <p:nvPr/>
          </p:nvGrpSpPr>
          <p:grpSpPr>
            <a:xfrm>
              <a:off x="6844146" y="1385859"/>
              <a:ext cx="526078" cy="526078"/>
              <a:chOff x="6844146" y="1383164"/>
              <a:chExt cx="526078" cy="526078"/>
            </a:xfrm>
          </p:grpSpPr>
          <p:sp>
            <p:nvSpPr>
              <p:cNvPr id="23" name="Rectangle: Rounded Corners 22">
                <a:extLst>
                  <a:ext uri="{FF2B5EF4-FFF2-40B4-BE49-F238E27FC236}">
                    <a16:creationId xmlns:a16="http://schemas.microsoft.com/office/drawing/2014/main" id="{C1EDBB84-CD39-1BF7-A3C6-6E978E9C0540}"/>
                  </a:ext>
                </a:extLst>
              </p:cNvPr>
              <p:cNvSpPr/>
              <p:nvPr/>
            </p:nvSpPr>
            <p:spPr>
              <a:xfrm>
                <a:off x="6844146" y="1383164"/>
                <a:ext cx="526078" cy="526078"/>
              </a:xfrm>
              <a:prstGeom prst="roundRect">
                <a:avLst/>
              </a:prstGeom>
              <a:solidFill>
                <a:srgbClr val="2455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24" name="Graphic 23" descr="Excellent with solid fill">
                <a:extLst>
                  <a:ext uri="{FF2B5EF4-FFF2-40B4-BE49-F238E27FC236}">
                    <a16:creationId xmlns:a16="http://schemas.microsoft.com/office/drawing/2014/main" id="{B6D42C12-156B-0DE8-66AB-29885C31191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901279" y="1440297"/>
                <a:ext cx="411811" cy="411811"/>
              </a:xfrm>
              <a:prstGeom prst="rect">
                <a:avLst/>
              </a:prstGeom>
            </p:spPr>
          </p:pic>
        </p:grpSp>
        <p:sp>
          <p:nvSpPr>
            <p:cNvPr id="22" name="TextBox 21">
              <a:extLst>
                <a:ext uri="{FF2B5EF4-FFF2-40B4-BE49-F238E27FC236}">
                  <a16:creationId xmlns:a16="http://schemas.microsoft.com/office/drawing/2014/main" id="{3A906E18-105F-7E4A-57F2-62A190FCEC55}"/>
                </a:ext>
              </a:extLst>
            </p:cNvPr>
            <p:cNvSpPr txBox="1"/>
            <p:nvPr/>
          </p:nvSpPr>
          <p:spPr>
            <a:xfrm>
              <a:off x="7427357" y="1387288"/>
              <a:ext cx="4079597" cy="523220"/>
            </a:xfrm>
            <a:prstGeom prst="rect">
              <a:avLst/>
            </a:prstGeom>
            <a:noFill/>
          </p:spPr>
          <p:txBody>
            <a:bodyPr wrap="square" rtlCol="0">
              <a:spAutoFit/>
            </a:bodyPr>
            <a:lstStyle/>
            <a:p>
              <a:r>
                <a:rPr lang="vi-VN" sz="1400" dirty="0">
                  <a:solidFill>
                    <a:srgbClr val="255295"/>
                  </a:solidFill>
                  <a:latin typeface="Roboto" pitchFamily="2" charset="0"/>
                  <a:ea typeface="Roboto" pitchFamily="2" charset="0"/>
                </a:rPr>
                <a:t>Hỗ trợ Chữ ký điện tử đủ điều kiện (Qualified Electronic Signature – QES).</a:t>
              </a:r>
            </a:p>
          </p:txBody>
        </p:sp>
      </p:grpSp>
      <p:grpSp>
        <p:nvGrpSpPr>
          <p:cNvPr id="25" name="Group 24">
            <a:extLst>
              <a:ext uri="{FF2B5EF4-FFF2-40B4-BE49-F238E27FC236}">
                <a16:creationId xmlns:a16="http://schemas.microsoft.com/office/drawing/2014/main" id="{C81D06D9-8F85-0F8D-1CE8-9BDFF5EE2A19}"/>
              </a:ext>
            </a:extLst>
          </p:cNvPr>
          <p:cNvGrpSpPr/>
          <p:nvPr/>
        </p:nvGrpSpPr>
        <p:grpSpPr>
          <a:xfrm>
            <a:off x="7073644" y="3600877"/>
            <a:ext cx="4662808" cy="526078"/>
            <a:chOff x="6844146" y="1385859"/>
            <a:chExt cx="4662808" cy="526078"/>
          </a:xfrm>
        </p:grpSpPr>
        <p:grpSp>
          <p:nvGrpSpPr>
            <p:cNvPr id="26" name="Group 25">
              <a:extLst>
                <a:ext uri="{FF2B5EF4-FFF2-40B4-BE49-F238E27FC236}">
                  <a16:creationId xmlns:a16="http://schemas.microsoft.com/office/drawing/2014/main" id="{92E0243D-60F0-539E-52CC-CB4538AF0125}"/>
                </a:ext>
              </a:extLst>
            </p:cNvPr>
            <p:cNvGrpSpPr/>
            <p:nvPr/>
          </p:nvGrpSpPr>
          <p:grpSpPr>
            <a:xfrm>
              <a:off x="6844146" y="1385859"/>
              <a:ext cx="526078" cy="526078"/>
              <a:chOff x="6844146" y="1383164"/>
              <a:chExt cx="526078" cy="526078"/>
            </a:xfrm>
          </p:grpSpPr>
          <p:sp>
            <p:nvSpPr>
              <p:cNvPr id="28" name="Rectangle: Rounded Corners 27">
                <a:extLst>
                  <a:ext uri="{FF2B5EF4-FFF2-40B4-BE49-F238E27FC236}">
                    <a16:creationId xmlns:a16="http://schemas.microsoft.com/office/drawing/2014/main" id="{7EAAAF85-EF80-B734-CA17-2436AAE004F1}"/>
                  </a:ext>
                </a:extLst>
              </p:cNvPr>
              <p:cNvSpPr/>
              <p:nvPr/>
            </p:nvSpPr>
            <p:spPr>
              <a:xfrm>
                <a:off x="6844146" y="1383164"/>
                <a:ext cx="526078" cy="526078"/>
              </a:xfrm>
              <a:prstGeom prst="roundRect">
                <a:avLst/>
              </a:prstGeom>
              <a:solidFill>
                <a:srgbClr val="2455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29" name="Graphic 28" descr="Excellent with solid fill">
                <a:extLst>
                  <a:ext uri="{FF2B5EF4-FFF2-40B4-BE49-F238E27FC236}">
                    <a16:creationId xmlns:a16="http://schemas.microsoft.com/office/drawing/2014/main" id="{6051188F-ACB6-090D-2B6D-70FF64AFB0E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901279" y="1440297"/>
                <a:ext cx="411811" cy="411811"/>
              </a:xfrm>
              <a:prstGeom prst="rect">
                <a:avLst/>
              </a:prstGeom>
            </p:spPr>
          </p:pic>
        </p:grpSp>
        <p:sp>
          <p:nvSpPr>
            <p:cNvPr id="27" name="TextBox 26">
              <a:extLst>
                <a:ext uri="{FF2B5EF4-FFF2-40B4-BE49-F238E27FC236}">
                  <a16:creationId xmlns:a16="http://schemas.microsoft.com/office/drawing/2014/main" id="{6B25BFEB-985F-ED20-AC39-E5EA0C64348C}"/>
                </a:ext>
              </a:extLst>
            </p:cNvPr>
            <p:cNvSpPr txBox="1"/>
            <p:nvPr/>
          </p:nvSpPr>
          <p:spPr>
            <a:xfrm>
              <a:off x="7427357" y="1387288"/>
              <a:ext cx="4079597" cy="523220"/>
            </a:xfrm>
            <a:prstGeom prst="rect">
              <a:avLst/>
            </a:prstGeom>
            <a:noFill/>
          </p:spPr>
          <p:txBody>
            <a:bodyPr wrap="square" rtlCol="0">
              <a:spAutoFit/>
            </a:bodyPr>
            <a:lstStyle/>
            <a:p>
              <a:r>
                <a:rPr lang="vi-VN" sz="1400" dirty="0">
                  <a:solidFill>
                    <a:srgbClr val="255295"/>
                  </a:solidFill>
                  <a:latin typeface="Roboto" pitchFamily="2" charset="0"/>
                  <a:ea typeface="Roboto" pitchFamily="2" charset="0"/>
                </a:rPr>
                <a:t>Ứng dụng Blockchain – Hyperledger Fabric đảm bảo minh bạch, bảo mật và khả năng mở rộng.</a:t>
              </a:r>
            </a:p>
          </p:txBody>
        </p:sp>
      </p:grpSp>
      <p:grpSp>
        <p:nvGrpSpPr>
          <p:cNvPr id="30" name="Group 29">
            <a:extLst>
              <a:ext uri="{FF2B5EF4-FFF2-40B4-BE49-F238E27FC236}">
                <a16:creationId xmlns:a16="http://schemas.microsoft.com/office/drawing/2014/main" id="{9433C3EF-F9E5-D76E-ACD6-CF1D6DB77BE5}"/>
              </a:ext>
            </a:extLst>
          </p:cNvPr>
          <p:cNvGrpSpPr/>
          <p:nvPr/>
        </p:nvGrpSpPr>
        <p:grpSpPr>
          <a:xfrm>
            <a:off x="7073644" y="4413222"/>
            <a:ext cx="4662808" cy="526078"/>
            <a:chOff x="6844146" y="1385859"/>
            <a:chExt cx="4662808" cy="526078"/>
          </a:xfrm>
        </p:grpSpPr>
        <p:grpSp>
          <p:nvGrpSpPr>
            <p:cNvPr id="31" name="Group 30">
              <a:extLst>
                <a:ext uri="{FF2B5EF4-FFF2-40B4-BE49-F238E27FC236}">
                  <a16:creationId xmlns:a16="http://schemas.microsoft.com/office/drawing/2014/main" id="{75C45B4A-E460-F7F8-A3B9-731C91325231}"/>
                </a:ext>
              </a:extLst>
            </p:cNvPr>
            <p:cNvGrpSpPr/>
            <p:nvPr/>
          </p:nvGrpSpPr>
          <p:grpSpPr>
            <a:xfrm>
              <a:off x="6844146" y="1385859"/>
              <a:ext cx="526078" cy="526078"/>
              <a:chOff x="6844146" y="1383164"/>
              <a:chExt cx="526078" cy="526078"/>
            </a:xfrm>
          </p:grpSpPr>
          <p:sp>
            <p:nvSpPr>
              <p:cNvPr id="33" name="Rectangle: Rounded Corners 32">
                <a:extLst>
                  <a:ext uri="{FF2B5EF4-FFF2-40B4-BE49-F238E27FC236}">
                    <a16:creationId xmlns:a16="http://schemas.microsoft.com/office/drawing/2014/main" id="{5F87283A-8B70-9459-06B2-249DA10CA494}"/>
                  </a:ext>
                </a:extLst>
              </p:cNvPr>
              <p:cNvSpPr/>
              <p:nvPr/>
            </p:nvSpPr>
            <p:spPr>
              <a:xfrm>
                <a:off x="6844146" y="1383164"/>
                <a:ext cx="526078" cy="526078"/>
              </a:xfrm>
              <a:prstGeom prst="roundRect">
                <a:avLst/>
              </a:prstGeom>
              <a:solidFill>
                <a:srgbClr val="2455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34" name="Graphic 33" descr="Excellent with solid fill">
                <a:extLst>
                  <a:ext uri="{FF2B5EF4-FFF2-40B4-BE49-F238E27FC236}">
                    <a16:creationId xmlns:a16="http://schemas.microsoft.com/office/drawing/2014/main" id="{4D73783B-341B-BC24-26BB-04BE74AC680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901279" y="1440297"/>
                <a:ext cx="411811" cy="411811"/>
              </a:xfrm>
              <a:prstGeom prst="rect">
                <a:avLst/>
              </a:prstGeom>
            </p:spPr>
          </p:pic>
        </p:grpSp>
        <p:sp>
          <p:nvSpPr>
            <p:cNvPr id="32" name="TextBox 31">
              <a:extLst>
                <a:ext uri="{FF2B5EF4-FFF2-40B4-BE49-F238E27FC236}">
                  <a16:creationId xmlns:a16="http://schemas.microsoft.com/office/drawing/2014/main" id="{236C8D6F-B535-C70A-AD1D-3F71B4DD3B50}"/>
                </a:ext>
              </a:extLst>
            </p:cNvPr>
            <p:cNvSpPr txBox="1"/>
            <p:nvPr/>
          </p:nvSpPr>
          <p:spPr>
            <a:xfrm>
              <a:off x="7427357" y="1387288"/>
              <a:ext cx="4079597" cy="523220"/>
            </a:xfrm>
            <a:prstGeom prst="rect">
              <a:avLst/>
            </a:prstGeom>
            <a:noFill/>
          </p:spPr>
          <p:txBody>
            <a:bodyPr wrap="square" rtlCol="0">
              <a:spAutoFit/>
            </a:bodyPr>
            <a:lstStyle/>
            <a:p>
              <a:r>
                <a:rPr lang="vi-VN" sz="1400" dirty="0">
                  <a:solidFill>
                    <a:srgbClr val="255295"/>
                  </a:solidFill>
                  <a:latin typeface="Roboto" pitchFamily="2" charset="0"/>
                  <a:ea typeface="Roboto" pitchFamily="2" charset="0"/>
                </a:rPr>
                <a:t>AI tích hợp hỗ trợ xác thực thông minh và quản lý danh tính.</a:t>
              </a:r>
            </a:p>
          </p:txBody>
        </p:sp>
      </p:grpSp>
      <p:grpSp>
        <p:nvGrpSpPr>
          <p:cNvPr id="35" name="Group 34">
            <a:extLst>
              <a:ext uri="{FF2B5EF4-FFF2-40B4-BE49-F238E27FC236}">
                <a16:creationId xmlns:a16="http://schemas.microsoft.com/office/drawing/2014/main" id="{E40233B8-76F4-AA40-4241-97721D423BD1}"/>
              </a:ext>
            </a:extLst>
          </p:cNvPr>
          <p:cNvGrpSpPr/>
          <p:nvPr/>
        </p:nvGrpSpPr>
        <p:grpSpPr>
          <a:xfrm>
            <a:off x="7073644" y="5225566"/>
            <a:ext cx="4662808" cy="526078"/>
            <a:chOff x="6844146" y="1385859"/>
            <a:chExt cx="4662808" cy="526078"/>
          </a:xfrm>
        </p:grpSpPr>
        <p:grpSp>
          <p:nvGrpSpPr>
            <p:cNvPr id="36" name="Group 35">
              <a:extLst>
                <a:ext uri="{FF2B5EF4-FFF2-40B4-BE49-F238E27FC236}">
                  <a16:creationId xmlns:a16="http://schemas.microsoft.com/office/drawing/2014/main" id="{DF4F50FE-988B-36CA-C383-114F93D81D97}"/>
                </a:ext>
              </a:extLst>
            </p:cNvPr>
            <p:cNvGrpSpPr/>
            <p:nvPr/>
          </p:nvGrpSpPr>
          <p:grpSpPr>
            <a:xfrm>
              <a:off x="6844146" y="1385859"/>
              <a:ext cx="526078" cy="526078"/>
              <a:chOff x="6844146" y="1383164"/>
              <a:chExt cx="526078" cy="526078"/>
            </a:xfrm>
          </p:grpSpPr>
          <p:sp>
            <p:nvSpPr>
              <p:cNvPr id="38" name="Rectangle: Rounded Corners 37">
                <a:extLst>
                  <a:ext uri="{FF2B5EF4-FFF2-40B4-BE49-F238E27FC236}">
                    <a16:creationId xmlns:a16="http://schemas.microsoft.com/office/drawing/2014/main" id="{C4C53B45-0027-62E5-9B98-0B6B4502655A}"/>
                  </a:ext>
                </a:extLst>
              </p:cNvPr>
              <p:cNvSpPr/>
              <p:nvPr/>
            </p:nvSpPr>
            <p:spPr>
              <a:xfrm>
                <a:off x="6844146" y="1383164"/>
                <a:ext cx="526078" cy="526078"/>
              </a:xfrm>
              <a:prstGeom prst="roundRect">
                <a:avLst/>
              </a:prstGeom>
              <a:solidFill>
                <a:srgbClr val="2455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39" name="Graphic 38" descr="Excellent with solid fill">
                <a:extLst>
                  <a:ext uri="{FF2B5EF4-FFF2-40B4-BE49-F238E27FC236}">
                    <a16:creationId xmlns:a16="http://schemas.microsoft.com/office/drawing/2014/main" id="{7A94CD34-8739-880F-039C-B3E77452AD4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901279" y="1440297"/>
                <a:ext cx="411811" cy="411811"/>
              </a:xfrm>
              <a:prstGeom prst="rect">
                <a:avLst/>
              </a:prstGeom>
            </p:spPr>
          </p:pic>
        </p:grpSp>
        <p:sp>
          <p:nvSpPr>
            <p:cNvPr id="37" name="TextBox 36">
              <a:extLst>
                <a:ext uri="{FF2B5EF4-FFF2-40B4-BE49-F238E27FC236}">
                  <a16:creationId xmlns:a16="http://schemas.microsoft.com/office/drawing/2014/main" id="{9FDDF92E-FA51-53E9-D9C6-7178D536B8DC}"/>
                </a:ext>
              </a:extLst>
            </p:cNvPr>
            <p:cNvSpPr txBox="1"/>
            <p:nvPr/>
          </p:nvSpPr>
          <p:spPr>
            <a:xfrm>
              <a:off x="7427357" y="1387288"/>
              <a:ext cx="4079597" cy="523220"/>
            </a:xfrm>
            <a:prstGeom prst="rect">
              <a:avLst/>
            </a:prstGeom>
            <a:noFill/>
          </p:spPr>
          <p:txBody>
            <a:bodyPr wrap="square" rtlCol="0">
              <a:spAutoFit/>
            </a:bodyPr>
            <a:lstStyle/>
            <a:p>
              <a:r>
                <a:rPr lang="vi-VN" sz="1400" dirty="0">
                  <a:solidFill>
                    <a:srgbClr val="255295"/>
                  </a:solidFill>
                  <a:latin typeface="Roboto" pitchFamily="2" charset="0"/>
                  <a:ea typeface="Roboto" pitchFamily="2" charset="0"/>
                </a:rPr>
                <a:t>Hỗ trợ các trường hợp sử dụng xuyên biên giới (Cross-border Use Cases).</a:t>
              </a:r>
            </a:p>
          </p:txBody>
        </p:sp>
      </p:grpSp>
      <p:sp>
        <p:nvSpPr>
          <p:cNvPr id="40" name="TextBox 39">
            <a:extLst>
              <a:ext uri="{FF2B5EF4-FFF2-40B4-BE49-F238E27FC236}">
                <a16:creationId xmlns:a16="http://schemas.microsoft.com/office/drawing/2014/main" id="{A5BA6558-F9F5-80C9-C92E-0CD15620731C}"/>
              </a:ext>
            </a:extLst>
          </p:cNvPr>
          <p:cNvSpPr txBox="1"/>
          <p:nvPr/>
        </p:nvSpPr>
        <p:spPr>
          <a:xfrm>
            <a:off x="8238833" y="1312934"/>
            <a:ext cx="1929904" cy="400110"/>
          </a:xfrm>
          <a:prstGeom prst="rect">
            <a:avLst/>
          </a:prstGeom>
          <a:noFill/>
        </p:spPr>
        <p:txBody>
          <a:bodyPr wrap="square" rtlCol="0">
            <a:spAutoFit/>
          </a:bodyPr>
          <a:lstStyle/>
          <a:p>
            <a:r>
              <a:rPr lang="en-US" sz="2000" b="1" dirty="0">
                <a:solidFill>
                  <a:srgbClr val="255295"/>
                </a:solidFill>
                <a:latin typeface="Roboto" pitchFamily="2" charset="0"/>
                <a:ea typeface="Roboto" pitchFamily="2" charset="0"/>
              </a:rPr>
              <a:t>ĐIỂM NỘI BẬT</a:t>
            </a:r>
            <a:endParaRPr lang="vi-VN" sz="2000" b="1" dirty="0">
              <a:solidFill>
                <a:srgbClr val="255295"/>
              </a:solidFill>
              <a:latin typeface="Roboto" pitchFamily="2" charset="0"/>
              <a:ea typeface="Roboto" pitchFamily="2" charset="0"/>
            </a:endParaRPr>
          </a:p>
        </p:txBody>
      </p:sp>
      <p:sp>
        <p:nvSpPr>
          <p:cNvPr id="43" name="Rectangle 42">
            <a:extLst>
              <a:ext uri="{FF2B5EF4-FFF2-40B4-BE49-F238E27FC236}">
                <a16:creationId xmlns:a16="http://schemas.microsoft.com/office/drawing/2014/main" id="{18A35BCC-0922-84E5-934B-DE43721AC7B7}"/>
              </a:ext>
            </a:extLst>
          </p:cNvPr>
          <p:cNvSpPr/>
          <p:nvPr/>
        </p:nvSpPr>
        <p:spPr>
          <a:xfrm>
            <a:off x="7236654" y="1412962"/>
            <a:ext cx="200055" cy="200055"/>
          </a:xfrm>
          <a:prstGeom prst="rect">
            <a:avLst/>
          </a:prstGeom>
          <a:solidFill>
            <a:srgbClr val="255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4" name="Rectangle 43">
            <a:extLst>
              <a:ext uri="{FF2B5EF4-FFF2-40B4-BE49-F238E27FC236}">
                <a16:creationId xmlns:a16="http://schemas.microsoft.com/office/drawing/2014/main" id="{4586B3B8-63F3-41DF-3B7B-2EA786DACA43}"/>
              </a:ext>
            </a:extLst>
          </p:cNvPr>
          <p:cNvSpPr/>
          <p:nvPr/>
        </p:nvSpPr>
        <p:spPr>
          <a:xfrm>
            <a:off x="7236654" y="6286233"/>
            <a:ext cx="200055" cy="200055"/>
          </a:xfrm>
          <a:prstGeom prst="rect">
            <a:avLst/>
          </a:prstGeom>
          <a:solidFill>
            <a:srgbClr val="255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341527145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1+#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750" fill="hold"/>
                                        <p:tgtEl>
                                          <p:spTgt spid="20"/>
                                        </p:tgtEl>
                                        <p:attrNameLst>
                                          <p:attrName>ppt_x</p:attrName>
                                        </p:attrNameLst>
                                      </p:cBhvr>
                                      <p:tavLst>
                                        <p:tav tm="0">
                                          <p:val>
                                            <p:strVal val="1+#ppt_w/2"/>
                                          </p:val>
                                        </p:tav>
                                        <p:tav tm="100000">
                                          <p:val>
                                            <p:strVal val="#ppt_x"/>
                                          </p:val>
                                        </p:tav>
                                      </p:tavLst>
                                    </p:anim>
                                    <p:anim calcmode="lin" valueType="num">
                                      <p:cBhvr additive="base">
                                        <p:cTn id="16" dur="750" fill="hold"/>
                                        <p:tgtEl>
                                          <p:spTgt spid="20"/>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750" fill="hold"/>
                                        <p:tgtEl>
                                          <p:spTgt spid="25"/>
                                        </p:tgtEl>
                                        <p:attrNameLst>
                                          <p:attrName>ppt_x</p:attrName>
                                        </p:attrNameLst>
                                      </p:cBhvr>
                                      <p:tavLst>
                                        <p:tav tm="0">
                                          <p:val>
                                            <p:strVal val="1+#ppt_w/2"/>
                                          </p:val>
                                        </p:tav>
                                        <p:tav tm="100000">
                                          <p:val>
                                            <p:strVal val="#ppt_x"/>
                                          </p:val>
                                        </p:tav>
                                      </p:tavLst>
                                    </p:anim>
                                    <p:anim calcmode="lin" valueType="num">
                                      <p:cBhvr additive="base">
                                        <p:cTn id="20" dur="750" fill="hold"/>
                                        <p:tgtEl>
                                          <p:spTgt spid="25"/>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1000" fill="hold"/>
                                        <p:tgtEl>
                                          <p:spTgt spid="30"/>
                                        </p:tgtEl>
                                        <p:attrNameLst>
                                          <p:attrName>ppt_x</p:attrName>
                                        </p:attrNameLst>
                                      </p:cBhvr>
                                      <p:tavLst>
                                        <p:tav tm="0">
                                          <p:val>
                                            <p:strVal val="1+#ppt_w/2"/>
                                          </p:val>
                                        </p:tav>
                                        <p:tav tm="100000">
                                          <p:val>
                                            <p:strVal val="#ppt_x"/>
                                          </p:val>
                                        </p:tav>
                                      </p:tavLst>
                                    </p:anim>
                                    <p:anim calcmode="lin" valueType="num">
                                      <p:cBhvr additive="base">
                                        <p:cTn id="24" dur="1000" fill="hold"/>
                                        <p:tgtEl>
                                          <p:spTgt spid="30"/>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1500" fill="hold"/>
                                        <p:tgtEl>
                                          <p:spTgt spid="35"/>
                                        </p:tgtEl>
                                        <p:attrNameLst>
                                          <p:attrName>ppt_x</p:attrName>
                                        </p:attrNameLst>
                                      </p:cBhvr>
                                      <p:tavLst>
                                        <p:tav tm="0">
                                          <p:val>
                                            <p:strVal val="1+#ppt_w/2"/>
                                          </p:val>
                                        </p:tav>
                                        <p:tav tm="100000">
                                          <p:val>
                                            <p:strVal val="#ppt_x"/>
                                          </p:val>
                                        </p:tav>
                                      </p:tavLst>
                                    </p:anim>
                                    <p:anim calcmode="lin" valueType="num">
                                      <p:cBhvr additive="base">
                                        <p:cTn id="28" dur="1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9" name="Picture 38" descr="A blue background with a glowing globe&#10;&#10;AI-generated content may be incorrect.">
            <a:extLst>
              <a:ext uri="{FF2B5EF4-FFF2-40B4-BE49-F238E27FC236}">
                <a16:creationId xmlns:a16="http://schemas.microsoft.com/office/drawing/2014/main" id="{5462E0DC-7C9E-62DD-E6BE-7F6A6850893E}"/>
              </a:ext>
            </a:extLst>
          </p:cNvPr>
          <p:cNvPicPr>
            <a:picLocks noChangeAspect="1"/>
          </p:cNvPicPr>
          <p:nvPr/>
        </p:nvPicPr>
        <p:blipFill>
          <a:blip r:embed="rId2">
            <a:extLst>
              <a:ext uri="{28A0092B-C50C-407E-A947-70E740481C1C}">
                <a14:useLocalDpi xmlns:a14="http://schemas.microsoft.com/office/drawing/2010/main" val="0"/>
              </a:ext>
            </a:extLst>
          </a:blip>
          <a:srcRect l="59259"/>
          <a:stretch>
            <a:fillRect/>
          </a:stretch>
        </p:blipFill>
        <p:spPr>
          <a:xfrm rot="5400000">
            <a:off x="2666999" y="-2666999"/>
            <a:ext cx="6858003" cy="12192002"/>
          </a:xfrm>
          <a:prstGeom prst="rect">
            <a:avLst/>
          </a:prstGeom>
        </p:spPr>
      </p:pic>
      <p:sp>
        <p:nvSpPr>
          <p:cNvPr id="40" name="Rectangle 39">
            <a:extLst>
              <a:ext uri="{FF2B5EF4-FFF2-40B4-BE49-F238E27FC236}">
                <a16:creationId xmlns:a16="http://schemas.microsoft.com/office/drawing/2014/main" id="{57D182D1-AF95-4404-5736-6462A99C931F}"/>
              </a:ext>
            </a:extLst>
          </p:cNvPr>
          <p:cNvSpPr/>
          <p:nvPr/>
        </p:nvSpPr>
        <p:spPr>
          <a:xfrm>
            <a:off x="0" y="-4"/>
            <a:ext cx="12192000" cy="6858004"/>
          </a:xfrm>
          <a:prstGeom prst="rect">
            <a:avLst/>
          </a:prstGeom>
          <a:solidFill>
            <a:srgbClr val="C1E5F5">
              <a:alpha val="1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57" name="Group 56">
            <a:extLst>
              <a:ext uri="{FF2B5EF4-FFF2-40B4-BE49-F238E27FC236}">
                <a16:creationId xmlns:a16="http://schemas.microsoft.com/office/drawing/2014/main" id="{AD51244D-CB39-8A5A-A747-2812CF52293E}"/>
              </a:ext>
            </a:extLst>
          </p:cNvPr>
          <p:cNvGrpSpPr/>
          <p:nvPr/>
        </p:nvGrpSpPr>
        <p:grpSpPr>
          <a:xfrm>
            <a:off x="637313" y="1265383"/>
            <a:ext cx="3166449" cy="4738256"/>
            <a:chOff x="1080654" y="1440873"/>
            <a:chExt cx="3166449" cy="4738256"/>
          </a:xfrm>
        </p:grpSpPr>
        <p:sp>
          <p:nvSpPr>
            <p:cNvPr id="35" name="Rectangle: Rounded Corners 34">
              <a:extLst>
                <a:ext uri="{FF2B5EF4-FFF2-40B4-BE49-F238E27FC236}">
                  <a16:creationId xmlns:a16="http://schemas.microsoft.com/office/drawing/2014/main" id="{AECF4604-6D50-2F8C-CD49-A8DC4355F3C3}"/>
                </a:ext>
              </a:extLst>
            </p:cNvPr>
            <p:cNvSpPr/>
            <p:nvPr/>
          </p:nvSpPr>
          <p:spPr>
            <a:xfrm>
              <a:off x="1080654" y="1440873"/>
              <a:ext cx="3166449" cy="4738254"/>
            </a:xfrm>
            <a:prstGeom prst="roundRect">
              <a:avLst/>
            </a:prstGeom>
            <a:solidFill>
              <a:schemeClr val="tx2">
                <a:lumMod val="10000"/>
                <a:lumOff val="90000"/>
                <a:alpha val="92000"/>
              </a:schemeClr>
            </a:solidFill>
            <a:ln>
              <a:solidFill>
                <a:srgbClr val="C1E5F5"/>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6" name="TextBox 35">
              <a:extLst>
                <a:ext uri="{FF2B5EF4-FFF2-40B4-BE49-F238E27FC236}">
                  <a16:creationId xmlns:a16="http://schemas.microsoft.com/office/drawing/2014/main" id="{1E18C99F-EF6F-AD69-BEB2-AA9BCBE190ED}"/>
                </a:ext>
              </a:extLst>
            </p:cNvPr>
            <p:cNvSpPr txBox="1"/>
            <p:nvPr/>
          </p:nvSpPr>
          <p:spPr>
            <a:xfrm>
              <a:off x="1698926" y="1740250"/>
              <a:ext cx="1929904" cy="400110"/>
            </a:xfrm>
            <a:prstGeom prst="rect">
              <a:avLst/>
            </a:prstGeom>
            <a:noFill/>
          </p:spPr>
          <p:txBody>
            <a:bodyPr wrap="square" rtlCol="0">
              <a:spAutoFit/>
            </a:bodyPr>
            <a:lstStyle/>
            <a:p>
              <a:pPr algn="ctr"/>
              <a:r>
                <a:rPr lang="en-US" sz="2000" b="1" dirty="0">
                  <a:solidFill>
                    <a:srgbClr val="255295"/>
                  </a:solidFill>
                  <a:latin typeface="Roboto" pitchFamily="2" charset="0"/>
                  <a:ea typeface="Roboto" pitchFamily="2" charset="0"/>
                </a:rPr>
                <a:t>SỨ MỆNH</a:t>
              </a:r>
              <a:endParaRPr lang="vi-VN" sz="2000" b="1" dirty="0">
                <a:solidFill>
                  <a:srgbClr val="255295"/>
                </a:solidFill>
                <a:latin typeface="Roboto" pitchFamily="2" charset="0"/>
                <a:ea typeface="Roboto" pitchFamily="2" charset="0"/>
              </a:endParaRPr>
            </a:p>
          </p:txBody>
        </p:sp>
        <p:sp>
          <p:nvSpPr>
            <p:cNvPr id="37" name="TextBox 36">
              <a:extLst>
                <a:ext uri="{FF2B5EF4-FFF2-40B4-BE49-F238E27FC236}">
                  <a16:creationId xmlns:a16="http://schemas.microsoft.com/office/drawing/2014/main" id="{EF056A7E-4CA8-44D7-5748-ECC32812C003}"/>
                </a:ext>
              </a:extLst>
            </p:cNvPr>
            <p:cNvSpPr txBox="1"/>
            <p:nvPr/>
          </p:nvSpPr>
          <p:spPr>
            <a:xfrm>
              <a:off x="1156727" y="2215594"/>
              <a:ext cx="3090375" cy="738664"/>
            </a:xfrm>
            <a:prstGeom prst="rect">
              <a:avLst/>
            </a:prstGeom>
            <a:noFill/>
          </p:spPr>
          <p:txBody>
            <a:bodyPr wrap="square" rtlCol="0">
              <a:spAutoFit/>
            </a:bodyPr>
            <a:lstStyle/>
            <a:p>
              <a:r>
                <a:rPr lang="vi-VN" sz="1400" dirty="0">
                  <a:solidFill>
                    <a:srgbClr val="255295"/>
                  </a:solidFill>
                  <a:latin typeface="Roboto" pitchFamily="2" charset="0"/>
                  <a:ea typeface="Roboto" pitchFamily="2" charset="0"/>
                </a:rPr>
                <a:t>Xây dựng nền tảng Blockchain tin cậy, giúp các tổ chức, doanh nghiệp và chính phủ:</a:t>
              </a:r>
            </a:p>
          </p:txBody>
        </p:sp>
        <p:pic>
          <p:nvPicPr>
            <p:cNvPr id="43" name="Picture 42" descr="A blue dart in a target&#10;&#10;AI-generated content may be incorrect.">
              <a:extLst>
                <a:ext uri="{FF2B5EF4-FFF2-40B4-BE49-F238E27FC236}">
                  <a16:creationId xmlns:a16="http://schemas.microsoft.com/office/drawing/2014/main" id="{1870517B-139C-E58E-9FA9-7BB0C36418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3635" y="4805661"/>
              <a:ext cx="1373468" cy="1373468"/>
            </a:xfrm>
            <a:prstGeom prst="rect">
              <a:avLst/>
            </a:prstGeom>
          </p:spPr>
        </p:pic>
        <p:grpSp>
          <p:nvGrpSpPr>
            <p:cNvPr id="49" name="Group 48">
              <a:extLst>
                <a:ext uri="{FF2B5EF4-FFF2-40B4-BE49-F238E27FC236}">
                  <a16:creationId xmlns:a16="http://schemas.microsoft.com/office/drawing/2014/main" id="{4C01EE3B-097C-0EDB-A015-175C023B94B3}"/>
                </a:ext>
              </a:extLst>
            </p:cNvPr>
            <p:cNvGrpSpPr/>
            <p:nvPr/>
          </p:nvGrpSpPr>
          <p:grpSpPr>
            <a:xfrm>
              <a:off x="1301264" y="2973106"/>
              <a:ext cx="2808917" cy="307777"/>
              <a:chOff x="1156728" y="2954258"/>
              <a:chExt cx="2808917" cy="307777"/>
            </a:xfrm>
          </p:grpSpPr>
          <p:sp>
            <p:nvSpPr>
              <p:cNvPr id="38" name="TextBox 37">
                <a:extLst>
                  <a:ext uri="{FF2B5EF4-FFF2-40B4-BE49-F238E27FC236}">
                    <a16:creationId xmlns:a16="http://schemas.microsoft.com/office/drawing/2014/main" id="{194E4F1B-12F4-D895-09CB-700AA9ABF5EB}"/>
                  </a:ext>
                </a:extLst>
              </p:cNvPr>
              <p:cNvSpPr txBox="1"/>
              <p:nvPr/>
            </p:nvSpPr>
            <p:spPr>
              <a:xfrm>
                <a:off x="1156728" y="2954258"/>
                <a:ext cx="2808917" cy="307777"/>
              </a:xfrm>
              <a:prstGeom prst="rect">
                <a:avLst/>
              </a:prstGeom>
              <a:noFill/>
            </p:spPr>
            <p:txBody>
              <a:bodyPr wrap="square" rtlCol="0">
                <a:spAutoFit/>
              </a:bodyPr>
              <a:lstStyle/>
              <a:p>
                <a:r>
                  <a:rPr lang="vi-VN" sz="1400" dirty="0">
                    <a:solidFill>
                      <a:srgbClr val="255295"/>
                    </a:solidFill>
                    <a:latin typeface="Roboto" pitchFamily="2" charset="0"/>
                    <a:ea typeface="Roboto" pitchFamily="2" charset="0"/>
                  </a:rPr>
                  <a:t>Quản lý tự chủ định danh số (SSI).</a:t>
                </a:r>
              </a:p>
            </p:txBody>
          </p:sp>
          <p:sp>
            <p:nvSpPr>
              <p:cNvPr id="48" name="Oval 47">
                <a:extLst>
                  <a:ext uri="{FF2B5EF4-FFF2-40B4-BE49-F238E27FC236}">
                    <a16:creationId xmlns:a16="http://schemas.microsoft.com/office/drawing/2014/main" id="{D88C73E4-1785-C004-3384-C257A9A3CF4A}"/>
                  </a:ext>
                </a:extLst>
              </p:cNvPr>
              <p:cNvSpPr/>
              <p:nvPr/>
            </p:nvSpPr>
            <p:spPr>
              <a:xfrm>
                <a:off x="1156728" y="3075709"/>
                <a:ext cx="46182" cy="46182"/>
              </a:xfrm>
              <a:prstGeom prst="ellipse">
                <a:avLst/>
              </a:prstGeom>
              <a:solidFill>
                <a:srgbClr val="255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51" name="Group 50">
              <a:extLst>
                <a:ext uri="{FF2B5EF4-FFF2-40B4-BE49-F238E27FC236}">
                  <a16:creationId xmlns:a16="http://schemas.microsoft.com/office/drawing/2014/main" id="{EDF987EC-2D1A-8ECF-4437-412138050BC1}"/>
                </a:ext>
              </a:extLst>
            </p:cNvPr>
            <p:cNvGrpSpPr/>
            <p:nvPr/>
          </p:nvGrpSpPr>
          <p:grpSpPr>
            <a:xfrm>
              <a:off x="1301264" y="3301241"/>
              <a:ext cx="2877378" cy="523220"/>
              <a:chOff x="1156728" y="3299732"/>
              <a:chExt cx="2877378" cy="523220"/>
            </a:xfrm>
          </p:grpSpPr>
          <p:sp>
            <p:nvSpPr>
              <p:cNvPr id="46" name="TextBox 45">
                <a:extLst>
                  <a:ext uri="{FF2B5EF4-FFF2-40B4-BE49-F238E27FC236}">
                    <a16:creationId xmlns:a16="http://schemas.microsoft.com/office/drawing/2014/main" id="{B1E3A4E6-303F-76C8-9E22-2B592E4EB243}"/>
                  </a:ext>
                </a:extLst>
              </p:cNvPr>
              <p:cNvSpPr txBox="1"/>
              <p:nvPr/>
            </p:nvSpPr>
            <p:spPr>
              <a:xfrm>
                <a:off x="1156728" y="3299732"/>
                <a:ext cx="2877378" cy="523220"/>
              </a:xfrm>
              <a:prstGeom prst="rect">
                <a:avLst/>
              </a:prstGeom>
              <a:noFill/>
            </p:spPr>
            <p:txBody>
              <a:bodyPr wrap="square" rtlCol="0">
                <a:spAutoFit/>
              </a:bodyPr>
              <a:lstStyle/>
              <a:p>
                <a:r>
                  <a:rPr lang="vi-VN" sz="1400" dirty="0">
                    <a:solidFill>
                      <a:srgbClr val="255295"/>
                    </a:solidFill>
                    <a:latin typeface="Roboto" pitchFamily="2" charset="0"/>
                    <a:ea typeface="Roboto" pitchFamily="2" charset="0"/>
                  </a:rPr>
                  <a:t>Triển khai chữ ký số đủ điều kiện có giá trị pháp lý cao (QES).</a:t>
                </a:r>
              </a:p>
            </p:txBody>
          </p:sp>
          <p:sp>
            <p:nvSpPr>
              <p:cNvPr id="50" name="Oval 49">
                <a:extLst>
                  <a:ext uri="{FF2B5EF4-FFF2-40B4-BE49-F238E27FC236}">
                    <a16:creationId xmlns:a16="http://schemas.microsoft.com/office/drawing/2014/main" id="{BF17B1C0-487F-6FBF-D10A-9B18266889E9}"/>
                  </a:ext>
                </a:extLst>
              </p:cNvPr>
              <p:cNvSpPr/>
              <p:nvPr/>
            </p:nvSpPr>
            <p:spPr>
              <a:xfrm>
                <a:off x="1161351" y="3440544"/>
                <a:ext cx="46182" cy="46182"/>
              </a:xfrm>
              <a:prstGeom prst="ellipse">
                <a:avLst/>
              </a:prstGeom>
              <a:solidFill>
                <a:srgbClr val="255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53" name="Group 52">
              <a:extLst>
                <a:ext uri="{FF2B5EF4-FFF2-40B4-BE49-F238E27FC236}">
                  <a16:creationId xmlns:a16="http://schemas.microsoft.com/office/drawing/2014/main" id="{C98C0F91-64D1-77CF-9461-849B8E7B47AE}"/>
                </a:ext>
              </a:extLst>
            </p:cNvPr>
            <p:cNvGrpSpPr/>
            <p:nvPr/>
          </p:nvGrpSpPr>
          <p:grpSpPr>
            <a:xfrm>
              <a:off x="1301264" y="3844819"/>
              <a:ext cx="2877378" cy="523220"/>
              <a:chOff x="1156728" y="3865178"/>
              <a:chExt cx="2877378" cy="523220"/>
            </a:xfrm>
          </p:grpSpPr>
          <p:sp>
            <p:nvSpPr>
              <p:cNvPr id="47" name="TextBox 46">
                <a:extLst>
                  <a:ext uri="{FF2B5EF4-FFF2-40B4-BE49-F238E27FC236}">
                    <a16:creationId xmlns:a16="http://schemas.microsoft.com/office/drawing/2014/main" id="{3F80CF58-0559-24D9-2FD1-D39935081336}"/>
                  </a:ext>
                </a:extLst>
              </p:cNvPr>
              <p:cNvSpPr txBox="1"/>
              <p:nvPr/>
            </p:nvSpPr>
            <p:spPr>
              <a:xfrm>
                <a:off x="1156728" y="3865178"/>
                <a:ext cx="2877378" cy="523220"/>
              </a:xfrm>
              <a:prstGeom prst="rect">
                <a:avLst/>
              </a:prstGeom>
              <a:noFill/>
            </p:spPr>
            <p:txBody>
              <a:bodyPr wrap="square" rtlCol="0">
                <a:spAutoFit/>
              </a:bodyPr>
              <a:lstStyle/>
              <a:p>
                <a:r>
                  <a:rPr lang="vi-VN" sz="1400" dirty="0">
                    <a:solidFill>
                      <a:srgbClr val="255295"/>
                    </a:solidFill>
                    <a:latin typeface="Roboto" pitchFamily="2" charset="0"/>
                    <a:ea typeface="Roboto" pitchFamily="2" charset="0"/>
                  </a:rPr>
                  <a:t>Cấp phát &amp; xác minh chứng thư số (VC).</a:t>
                </a:r>
              </a:p>
            </p:txBody>
          </p:sp>
          <p:sp>
            <p:nvSpPr>
              <p:cNvPr id="52" name="Oval 51">
                <a:extLst>
                  <a:ext uri="{FF2B5EF4-FFF2-40B4-BE49-F238E27FC236}">
                    <a16:creationId xmlns:a16="http://schemas.microsoft.com/office/drawing/2014/main" id="{19810B17-086A-4972-90A1-4EC7403BF8E0}"/>
                  </a:ext>
                </a:extLst>
              </p:cNvPr>
              <p:cNvSpPr/>
              <p:nvPr/>
            </p:nvSpPr>
            <p:spPr>
              <a:xfrm>
                <a:off x="1161347" y="3994723"/>
                <a:ext cx="46182" cy="46182"/>
              </a:xfrm>
              <a:prstGeom prst="ellipse">
                <a:avLst/>
              </a:prstGeom>
              <a:solidFill>
                <a:srgbClr val="255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54" name="Group 53">
              <a:extLst>
                <a:ext uri="{FF2B5EF4-FFF2-40B4-BE49-F238E27FC236}">
                  <a16:creationId xmlns:a16="http://schemas.microsoft.com/office/drawing/2014/main" id="{DE17ABFB-3676-4C45-0153-EBB27EBF0022}"/>
                </a:ext>
              </a:extLst>
            </p:cNvPr>
            <p:cNvGrpSpPr/>
            <p:nvPr/>
          </p:nvGrpSpPr>
          <p:grpSpPr>
            <a:xfrm>
              <a:off x="1301264" y="4388398"/>
              <a:ext cx="2877378" cy="307777"/>
              <a:chOff x="1156728" y="3865178"/>
              <a:chExt cx="2877378" cy="307777"/>
            </a:xfrm>
          </p:grpSpPr>
          <p:sp>
            <p:nvSpPr>
              <p:cNvPr id="55" name="TextBox 54">
                <a:extLst>
                  <a:ext uri="{FF2B5EF4-FFF2-40B4-BE49-F238E27FC236}">
                    <a16:creationId xmlns:a16="http://schemas.microsoft.com/office/drawing/2014/main" id="{B6FFB295-A401-8CE1-D632-C8F46CC8315C}"/>
                  </a:ext>
                </a:extLst>
              </p:cNvPr>
              <p:cNvSpPr txBox="1"/>
              <p:nvPr/>
            </p:nvSpPr>
            <p:spPr>
              <a:xfrm>
                <a:off x="1156728" y="3865178"/>
                <a:ext cx="2877378" cy="307777"/>
              </a:xfrm>
              <a:prstGeom prst="rect">
                <a:avLst/>
              </a:prstGeom>
              <a:noFill/>
            </p:spPr>
            <p:txBody>
              <a:bodyPr wrap="square" rtlCol="0">
                <a:spAutoFit/>
              </a:bodyPr>
              <a:lstStyle/>
              <a:p>
                <a:r>
                  <a:rPr lang="vi-VN" sz="1400" dirty="0">
                    <a:solidFill>
                      <a:srgbClr val="255295"/>
                    </a:solidFill>
                    <a:latin typeface="Roboto" pitchFamily="2" charset="0"/>
                    <a:ea typeface="Roboto" pitchFamily="2" charset="0"/>
                  </a:rPr>
                  <a:t>Phát triển ví định danh số an toàn.</a:t>
                </a:r>
              </a:p>
            </p:txBody>
          </p:sp>
          <p:sp>
            <p:nvSpPr>
              <p:cNvPr id="56" name="Oval 55">
                <a:extLst>
                  <a:ext uri="{FF2B5EF4-FFF2-40B4-BE49-F238E27FC236}">
                    <a16:creationId xmlns:a16="http://schemas.microsoft.com/office/drawing/2014/main" id="{56F23153-2E68-5B97-F134-C34E07E04D36}"/>
                  </a:ext>
                </a:extLst>
              </p:cNvPr>
              <p:cNvSpPr/>
              <p:nvPr/>
            </p:nvSpPr>
            <p:spPr>
              <a:xfrm>
                <a:off x="1161347" y="3994723"/>
                <a:ext cx="46182" cy="46182"/>
              </a:xfrm>
              <a:prstGeom prst="ellipse">
                <a:avLst/>
              </a:prstGeom>
              <a:solidFill>
                <a:srgbClr val="255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grpSp>
        <p:nvGrpSpPr>
          <p:cNvPr id="58" name="Group 57">
            <a:extLst>
              <a:ext uri="{FF2B5EF4-FFF2-40B4-BE49-F238E27FC236}">
                <a16:creationId xmlns:a16="http://schemas.microsoft.com/office/drawing/2014/main" id="{E5FC4132-0270-0DDB-69A0-8A22ED13EDE5}"/>
              </a:ext>
            </a:extLst>
          </p:cNvPr>
          <p:cNvGrpSpPr/>
          <p:nvPr/>
        </p:nvGrpSpPr>
        <p:grpSpPr>
          <a:xfrm>
            <a:off x="4517394" y="1265383"/>
            <a:ext cx="3166449" cy="4738256"/>
            <a:chOff x="1080654" y="1440873"/>
            <a:chExt cx="3166449" cy="4738256"/>
          </a:xfrm>
        </p:grpSpPr>
        <p:sp>
          <p:nvSpPr>
            <p:cNvPr id="59" name="Rectangle: Rounded Corners 58">
              <a:extLst>
                <a:ext uri="{FF2B5EF4-FFF2-40B4-BE49-F238E27FC236}">
                  <a16:creationId xmlns:a16="http://schemas.microsoft.com/office/drawing/2014/main" id="{2EF6F606-5549-D053-BE79-38F4BD75EFDA}"/>
                </a:ext>
              </a:extLst>
            </p:cNvPr>
            <p:cNvSpPr/>
            <p:nvPr/>
          </p:nvSpPr>
          <p:spPr>
            <a:xfrm>
              <a:off x="1080654" y="1440873"/>
              <a:ext cx="3166449" cy="4738254"/>
            </a:xfrm>
            <a:prstGeom prst="roundRect">
              <a:avLst/>
            </a:prstGeom>
            <a:solidFill>
              <a:schemeClr val="tx2">
                <a:lumMod val="10000"/>
                <a:lumOff val="90000"/>
                <a:alpha val="92000"/>
              </a:schemeClr>
            </a:solidFill>
            <a:ln>
              <a:solidFill>
                <a:srgbClr val="C1E5F5"/>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0" name="TextBox 59">
              <a:extLst>
                <a:ext uri="{FF2B5EF4-FFF2-40B4-BE49-F238E27FC236}">
                  <a16:creationId xmlns:a16="http://schemas.microsoft.com/office/drawing/2014/main" id="{08D76EBD-4A9C-5629-DE1C-0DD0A2D61715}"/>
                </a:ext>
              </a:extLst>
            </p:cNvPr>
            <p:cNvSpPr txBox="1"/>
            <p:nvPr/>
          </p:nvSpPr>
          <p:spPr>
            <a:xfrm>
              <a:off x="1463151" y="1699623"/>
              <a:ext cx="2401454" cy="400110"/>
            </a:xfrm>
            <a:prstGeom prst="rect">
              <a:avLst/>
            </a:prstGeom>
            <a:noFill/>
          </p:spPr>
          <p:txBody>
            <a:bodyPr wrap="square" rtlCol="0">
              <a:spAutoFit/>
            </a:bodyPr>
            <a:lstStyle/>
            <a:p>
              <a:pPr algn="ctr"/>
              <a:r>
                <a:rPr lang="en-US" sz="2000" b="1" dirty="0">
                  <a:solidFill>
                    <a:srgbClr val="255295"/>
                  </a:solidFill>
                  <a:latin typeface="Roboto" pitchFamily="2" charset="0"/>
                  <a:ea typeface="Roboto" pitchFamily="2" charset="0"/>
                </a:rPr>
                <a:t>TẦM NHÌN</a:t>
              </a:r>
              <a:endParaRPr lang="vi-VN" sz="2000" b="1" dirty="0">
                <a:solidFill>
                  <a:srgbClr val="255295"/>
                </a:solidFill>
                <a:latin typeface="Roboto" pitchFamily="2" charset="0"/>
                <a:ea typeface="Roboto" pitchFamily="2" charset="0"/>
              </a:endParaRPr>
            </a:p>
          </p:txBody>
        </p:sp>
        <p:sp>
          <p:nvSpPr>
            <p:cNvPr id="61" name="TextBox 60">
              <a:extLst>
                <a:ext uri="{FF2B5EF4-FFF2-40B4-BE49-F238E27FC236}">
                  <a16:creationId xmlns:a16="http://schemas.microsoft.com/office/drawing/2014/main" id="{C9F13CFE-931D-6D97-3730-4B2A63A55F2F}"/>
                </a:ext>
              </a:extLst>
            </p:cNvPr>
            <p:cNvSpPr txBox="1"/>
            <p:nvPr/>
          </p:nvSpPr>
          <p:spPr>
            <a:xfrm>
              <a:off x="1211460" y="2225132"/>
              <a:ext cx="2886075" cy="1169551"/>
            </a:xfrm>
            <a:prstGeom prst="rect">
              <a:avLst/>
            </a:prstGeom>
            <a:noFill/>
          </p:spPr>
          <p:txBody>
            <a:bodyPr wrap="square" rtlCol="0">
              <a:spAutoFit/>
            </a:bodyPr>
            <a:lstStyle/>
            <a:p>
              <a:r>
                <a:rPr lang="vi-VN" sz="1400" dirty="0">
                  <a:solidFill>
                    <a:srgbClr val="255295"/>
                  </a:solidFill>
                  <a:latin typeface="Roboto" pitchFamily="2" charset="0"/>
                  <a:ea typeface="Roboto" pitchFamily="2" charset="0"/>
                </a:rPr>
                <a:t>Trở thành nền tảng hạ tầng số cốt lõi hàng đầu tại Việt Nam và Đông Nam Á trong lĩnh vực định danh và chữ ký số, hoàn toàn phù hợp với các tiêu chuẩn quốc tế.</a:t>
              </a:r>
            </a:p>
          </p:txBody>
        </p:sp>
        <p:pic>
          <p:nvPicPr>
            <p:cNvPr id="62" name="Picture 61">
              <a:extLst>
                <a:ext uri="{FF2B5EF4-FFF2-40B4-BE49-F238E27FC236}">
                  <a16:creationId xmlns:a16="http://schemas.microsoft.com/office/drawing/2014/main" id="{6A8067BD-D7C0-4968-A47C-605F84C126C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873635" y="4805661"/>
              <a:ext cx="1373468" cy="1373468"/>
            </a:xfrm>
            <a:prstGeom prst="rect">
              <a:avLst/>
            </a:prstGeom>
          </p:spPr>
        </p:pic>
      </p:grpSp>
      <p:sp>
        <p:nvSpPr>
          <p:cNvPr id="81" name="Rectangle: Rounded Corners 80">
            <a:extLst>
              <a:ext uri="{FF2B5EF4-FFF2-40B4-BE49-F238E27FC236}">
                <a16:creationId xmlns:a16="http://schemas.microsoft.com/office/drawing/2014/main" id="{98B9EA16-883E-064D-9458-12A69AFD08BF}"/>
              </a:ext>
            </a:extLst>
          </p:cNvPr>
          <p:cNvSpPr/>
          <p:nvPr/>
        </p:nvSpPr>
        <p:spPr>
          <a:xfrm>
            <a:off x="8397475" y="1265383"/>
            <a:ext cx="3166449" cy="4738254"/>
          </a:xfrm>
          <a:prstGeom prst="roundRect">
            <a:avLst/>
          </a:prstGeom>
          <a:solidFill>
            <a:schemeClr val="tx2">
              <a:lumMod val="10000"/>
              <a:lumOff val="90000"/>
              <a:alpha val="92000"/>
            </a:schemeClr>
          </a:solidFill>
          <a:ln>
            <a:solidFill>
              <a:srgbClr val="C1E5F5"/>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2" name="TextBox 81">
            <a:extLst>
              <a:ext uri="{FF2B5EF4-FFF2-40B4-BE49-F238E27FC236}">
                <a16:creationId xmlns:a16="http://schemas.microsoft.com/office/drawing/2014/main" id="{A744DEAE-1779-2189-E661-1C4767A69A13}"/>
              </a:ext>
            </a:extLst>
          </p:cNvPr>
          <p:cNvSpPr txBox="1"/>
          <p:nvPr/>
        </p:nvSpPr>
        <p:spPr>
          <a:xfrm>
            <a:off x="8532301" y="1495856"/>
            <a:ext cx="2724174" cy="400110"/>
          </a:xfrm>
          <a:prstGeom prst="rect">
            <a:avLst/>
          </a:prstGeom>
          <a:noFill/>
        </p:spPr>
        <p:txBody>
          <a:bodyPr wrap="square" rtlCol="0">
            <a:spAutoFit/>
          </a:bodyPr>
          <a:lstStyle/>
          <a:p>
            <a:pPr algn="ctr"/>
            <a:r>
              <a:rPr lang="en-US" sz="2000" b="1" dirty="0">
                <a:solidFill>
                  <a:srgbClr val="255295"/>
                </a:solidFill>
                <a:latin typeface="Roboto" pitchFamily="2" charset="0"/>
                <a:ea typeface="Roboto" pitchFamily="2" charset="0"/>
              </a:rPr>
              <a:t>GIÁ TRỊ CỐT LÕI</a:t>
            </a:r>
            <a:endParaRPr lang="vi-VN" sz="2000" b="1" dirty="0">
              <a:solidFill>
                <a:srgbClr val="255295"/>
              </a:solidFill>
              <a:latin typeface="Roboto" pitchFamily="2" charset="0"/>
              <a:ea typeface="Roboto" pitchFamily="2" charset="0"/>
            </a:endParaRPr>
          </a:p>
        </p:txBody>
      </p:sp>
      <p:pic>
        <p:nvPicPr>
          <p:cNvPr id="84" name="Picture 83">
            <a:extLst>
              <a:ext uri="{FF2B5EF4-FFF2-40B4-BE49-F238E27FC236}">
                <a16:creationId xmlns:a16="http://schemas.microsoft.com/office/drawing/2014/main" id="{19A4F012-0714-E78D-F445-3FB2E3586A1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131799" y="4666235"/>
            <a:ext cx="1373468" cy="1373468"/>
          </a:xfrm>
          <a:prstGeom prst="rect">
            <a:avLst/>
          </a:prstGeom>
        </p:spPr>
      </p:pic>
      <p:grpSp>
        <p:nvGrpSpPr>
          <p:cNvPr id="85" name="Group 84">
            <a:extLst>
              <a:ext uri="{FF2B5EF4-FFF2-40B4-BE49-F238E27FC236}">
                <a16:creationId xmlns:a16="http://schemas.microsoft.com/office/drawing/2014/main" id="{780C14DD-58E7-634A-CA57-C74B66BC9113}"/>
              </a:ext>
            </a:extLst>
          </p:cNvPr>
          <p:cNvGrpSpPr/>
          <p:nvPr/>
        </p:nvGrpSpPr>
        <p:grpSpPr>
          <a:xfrm>
            <a:off x="8572476" y="2043018"/>
            <a:ext cx="2808917" cy="307777"/>
            <a:chOff x="1156728" y="2954258"/>
            <a:chExt cx="2808917" cy="307777"/>
          </a:xfrm>
        </p:grpSpPr>
        <p:sp>
          <p:nvSpPr>
            <p:cNvPr id="95" name="TextBox 94">
              <a:extLst>
                <a:ext uri="{FF2B5EF4-FFF2-40B4-BE49-F238E27FC236}">
                  <a16:creationId xmlns:a16="http://schemas.microsoft.com/office/drawing/2014/main" id="{17A7C350-EE53-3749-FA7B-9EA6934DA8A3}"/>
                </a:ext>
              </a:extLst>
            </p:cNvPr>
            <p:cNvSpPr txBox="1"/>
            <p:nvPr/>
          </p:nvSpPr>
          <p:spPr>
            <a:xfrm>
              <a:off x="1156728" y="2954258"/>
              <a:ext cx="2808917" cy="307777"/>
            </a:xfrm>
            <a:prstGeom prst="rect">
              <a:avLst/>
            </a:prstGeom>
            <a:noFill/>
          </p:spPr>
          <p:txBody>
            <a:bodyPr wrap="square" rtlCol="0">
              <a:spAutoFit/>
            </a:bodyPr>
            <a:lstStyle/>
            <a:p>
              <a:r>
                <a:rPr lang="vi-VN" sz="1400" dirty="0">
                  <a:solidFill>
                    <a:srgbClr val="255295"/>
                  </a:solidFill>
                  <a:latin typeface="Roboto" pitchFamily="2" charset="0"/>
                  <a:ea typeface="Roboto" pitchFamily="2" charset="0"/>
                </a:rPr>
                <a:t>Tự chủ công nghệ.</a:t>
              </a:r>
            </a:p>
          </p:txBody>
        </p:sp>
        <p:sp>
          <p:nvSpPr>
            <p:cNvPr id="96" name="Oval 95">
              <a:extLst>
                <a:ext uri="{FF2B5EF4-FFF2-40B4-BE49-F238E27FC236}">
                  <a16:creationId xmlns:a16="http://schemas.microsoft.com/office/drawing/2014/main" id="{AD7FB719-B629-B26C-A14D-9469AB970F58}"/>
                </a:ext>
              </a:extLst>
            </p:cNvPr>
            <p:cNvSpPr/>
            <p:nvPr/>
          </p:nvSpPr>
          <p:spPr>
            <a:xfrm>
              <a:off x="1156728" y="3075709"/>
              <a:ext cx="46182" cy="46182"/>
            </a:xfrm>
            <a:prstGeom prst="ellipse">
              <a:avLst/>
            </a:prstGeom>
            <a:solidFill>
              <a:srgbClr val="255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86" name="Group 85">
            <a:extLst>
              <a:ext uri="{FF2B5EF4-FFF2-40B4-BE49-F238E27FC236}">
                <a16:creationId xmlns:a16="http://schemas.microsoft.com/office/drawing/2014/main" id="{C4263992-E5BA-4F43-4DAF-79D2962A05FE}"/>
              </a:ext>
            </a:extLst>
          </p:cNvPr>
          <p:cNvGrpSpPr/>
          <p:nvPr/>
        </p:nvGrpSpPr>
        <p:grpSpPr>
          <a:xfrm>
            <a:off x="8572476" y="2386863"/>
            <a:ext cx="2877378" cy="307777"/>
            <a:chOff x="1156728" y="3299732"/>
            <a:chExt cx="2877378" cy="307777"/>
          </a:xfrm>
        </p:grpSpPr>
        <p:sp>
          <p:nvSpPr>
            <p:cNvPr id="93" name="TextBox 92">
              <a:extLst>
                <a:ext uri="{FF2B5EF4-FFF2-40B4-BE49-F238E27FC236}">
                  <a16:creationId xmlns:a16="http://schemas.microsoft.com/office/drawing/2014/main" id="{CECB090E-DE39-DEF4-4F1B-D66322BF424C}"/>
                </a:ext>
              </a:extLst>
            </p:cNvPr>
            <p:cNvSpPr txBox="1"/>
            <p:nvPr/>
          </p:nvSpPr>
          <p:spPr>
            <a:xfrm>
              <a:off x="1156728" y="3299732"/>
              <a:ext cx="2877378" cy="307777"/>
            </a:xfrm>
            <a:prstGeom prst="rect">
              <a:avLst/>
            </a:prstGeom>
            <a:noFill/>
          </p:spPr>
          <p:txBody>
            <a:bodyPr wrap="square" rtlCol="0">
              <a:spAutoFit/>
            </a:bodyPr>
            <a:lstStyle/>
            <a:p>
              <a:r>
                <a:rPr lang="vi-VN" sz="1400" dirty="0">
                  <a:solidFill>
                    <a:srgbClr val="255295"/>
                  </a:solidFill>
                  <a:latin typeface="Roboto" pitchFamily="2" charset="0"/>
                  <a:ea typeface="Roboto" pitchFamily="2" charset="0"/>
                </a:rPr>
                <a:t>An toàn dữ liệu.</a:t>
              </a:r>
            </a:p>
          </p:txBody>
        </p:sp>
        <p:sp>
          <p:nvSpPr>
            <p:cNvPr id="94" name="Oval 93">
              <a:extLst>
                <a:ext uri="{FF2B5EF4-FFF2-40B4-BE49-F238E27FC236}">
                  <a16:creationId xmlns:a16="http://schemas.microsoft.com/office/drawing/2014/main" id="{C7AD3F26-5C4C-2D20-8CBE-AFC071FBEA37}"/>
                </a:ext>
              </a:extLst>
            </p:cNvPr>
            <p:cNvSpPr/>
            <p:nvPr/>
          </p:nvSpPr>
          <p:spPr>
            <a:xfrm>
              <a:off x="1161351" y="3440544"/>
              <a:ext cx="46182" cy="46182"/>
            </a:xfrm>
            <a:prstGeom prst="ellipse">
              <a:avLst/>
            </a:prstGeom>
            <a:solidFill>
              <a:srgbClr val="255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87" name="Group 86">
            <a:extLst>
              <a:ext uri="{FF2B5EF4-FFF2-40B4-BE49-F238E27FC236}">
                <a16:creationId xmlns:a16="http://schemas.microsoft.com/office/drawing/2014/main" id="{491BF061-9487-015D-C9C9-766110A1B1A5}"/>
              </a:ext>
            </a:extLst>
          </p:cNvPr>
          <p:cNvGrpSpPr/>
          <p:nvPr/>
        </p:nvGrpSpPr>
        <p:grpSpPr>
          <a:xfrm>
            <a:off x="8572476" y="2730708"/>
            <a:ext cx="2877378" cy="307777"/>
            <a:chOff x="1156728" y="3865178"/>
            <a:chExt cx="2877378" cy="307777"/>
          </a:xfrm>
        </p:grpSpPr>
        <p:sp>
          <p:nvSpPr>
            <p:cNvPr id="91" name="TextBox 90">
              <a:extLst>
                <a:ext uri="{FF2B5EF4-FFF2-40B4-BE49-F238E27FC236}">
                  <a16:creationId xmlns:a16="http://schemas.microsoft.com/office/drawing/2014/main" id="{7B0E272E-065F-C5D4-DEE0-425204A69993}"/>
                </a:ext>
              </a:extLst>
            </p:cNvPr>
            <p:cNvSpPr txBox="1"/>
            <p:nvPr/>
          </p:nvSpPr>
          <p:spPr>
            <a:xfrm>
              <a:off x="1156728" y="3865178"/>
              <a:ext cx="2877378" cy="307777"/>
            </a:xfrm>
            <a:prstGeom prst="rect">
              <a:avLst/>
            </a:prstGeom>
            <a:noFill/>
          </p:spPr>
          <p:txBody>
            <a:bodyPr wrap="square" rtlCol="0">
              <a:spAutoFit/>
            </a:bodyPr>
            <a:lstStyle/>
            <a:p>
              <a:r>
                <a:rPr lang="vi-VN" sz="1400" dirty="0">
                  <a:solidFill>
                    <a:srgbClr val="255295"/>
                  </a:solidFill>
                  <a:latin typeface="Roboto" pitchFamily="2" charset="0"/>
                  <a:ea typeface="Roboto" pitchFamily="2" charset="0"/>
                </a:rPr>
                <a:t>Bảo mật tối đa.</a:t>
              </a:r>
            </a:p>
          </p:txBody>
        </p:sp>
        <p:sp>
          <p:nvSpPr>
            <p:cNvPr id="92" name="Oval 91">
              <a:extLst>
                <a:ext uri="{FF2B5EF4-FFF2-40B4-BE49-F238E27FC236}">
                  <a16:creationId xmlns:a16="http://schemas.microsoft.com/office/drawing/2014/main" id="{31925D51-06B5-9161-137C-7E290A4F0AED}"/>
                </a:ext>
              </a:extLst>
            </p:cNvPr>
            <p:cNvSpPr/>
            <p:nvPr/>
          </p:nvSpPr>
          <p:spPr>
            <a:xfrm>
              <a:off x="1161347" y="3994723"/>
              <a:ext cx="46182" cy="46182"/>
            </a:xfrm>
            <a:prstGeom prst="ellipse">
              <a:avLst/>
            </a:prstGeom>
            <a:solidFill>
              <a:srgbClr val="255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88" name="Group 87">
            <a:extLst>
              <a:ext uri="{FF2B5EF4-FFF2-40B4-BE49-F238E27FC236}">
                <a16:creationId xmlns:a16="http://schemas.microsoft.com/office/drawing/2014/main" id="{536C09F3-6471-2498-77B1-391AB232392C}"/>
              </a:ext>
            </a:extLst>
          </p:cNvPr>
          <p:cNvGrpSpPr/>
          <p:nvPr/>
        </p:nvGrpSpPr>
        <p:grpSpPr>
          <a:xfrm>
            <a:off x="8572476" y="3074553"/>
            <a:ext cx="2877378" cy="307777"/>
            <a:chOff x="1156728" y="3865178"/>
            <a:chExt cx="2877378" cy="307777"/>
          </a:xfrm>
        </p:grpSpPr>
        <p:sp>
          <p:nvSpPr>
            <p:cNvPr id="89" name="TextBox 88">
              <a:extLst>
                <a:ext uri="{FF2B5EF4-FFF2-40B4-BE49-F238E27FC236}">
                  <a16:creationId xmlns:a16="http://schemas.microsoft.com/office/drawing/2014/main" id="{5ADD26D1-B127-56C8-A71C-12778B2D1991}"/>
                </a:ext>
              </a:extLst>
            </p:cNvPr>
            <p:cNvSpPr txBox="1"/>
            <p:nvPr/>
          </p:nvSpPr>
          <p:spPr>
            <a:xfrm>
              <a:off x="1156728" y="3865178"/>
              <a:ext cx="2877378" cy="307777"/>
            </a:xfrm>
            <a:prstGeom prst="rect">
              <a:avLst/>
            </a:prstGeom>
            <a:noFill/>
          </p:spPr>
          <p:txBody>
            <a:bodyPr wrap="square" rtlCol="0">
              <a:spAutoFit/>
            </a:bodyPr>
            <a:lstStyle/>
            <a:p>
              <a:r>
                <a:rPr lang="vi-VN" sz="1400" dirty="0">
                  <a:solidFill>
                    <a:srgbClr val="255295"/>
                  </a:solidFill>
                  <a:latin typeface="Roboto" pitchFamily="2" charset="0"/>
                  <a:ea typeface="Roboto" pitchFamily="2" charset="0"/>
                </a:rPr>
                <a:t>Khả năng mở rộng cao.</a:t>
              </a:r>
            </a:p>
          </p:txBody>
        </p:sp>
        <p:sp>
          <p:nvSpPr>
            <p:cNvPr id="90" name="Oval 89">
              <a:extLst>
                <a:ext uri="{FF2B5EF4-FFF2-40B4-BE49-F238E27FC236}">
                  <a16:creationId xmlns:a16="http://schemas.microsoft.com/office/drawing/2014/main" id="{DBC3BE68-4539-BFE1-FA2E-7C7D90228E48}"/>
                </a:ext>
              </a:extLst>
            </p:cNvPr>
            <p:cNvSpPr/>
            <p:nvPr/>
          </p:nvSpPr>
          <p:spPr>
            <a:xfrm>
              <a:off x="1161347" y="3994723"/>
              <a:ext cx="46182" cy="46182"/>
            </a:xfrm>
            <a:prstGeom prst="ellipse">
              <a:avLst/>
            </a:prstGeom>
            <a:solidFill>
              <a:srgbClr val="255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97" name="Group 96">
            <a:extLst>
              <a:ext uri="{FF2B5EF4-FFF2-40B4-BE49-F238E27FC236}">
                <a16:creationId xmlns:a16="http://schemas.microsoft.com/office/drawing/2014/main" id="{AAFE29B3-797A-AC65-162F-E5263845226F}"/>
              </a:ext>
            </a:extLst>
          </p:cNvPr>
          <p:cNvGrpSpPr/>
          <p:nvPr/>
        </p:nvGrpSpPr>
        <p:grpSpPr>
          <a:xfrm>
            <a:off x="8572476" y="3418396"/>
            <a:ext cx="2877378" cy="523220"/>
            <a:chOff x="1156728" y="3865178"/>
            <a:chExt cx="2877378" cy="523220"/>
          </a:xfrm>
        </p:grpSpPr>
        <p:sp>
          <p:nvSpPr>
            <p:cNvPr id="98" name="TextBox 97">
              <a:extLst>
                <a:ext uri="{FF2B5EF4-FFF2-40B4-BE49-F238E27FC236}">
                  <a16:creationId xmlns:a16="http://schemas.microsoft.com/office/drawing/2014/main" id="{150D9842-E944-1DA7-BDD7-2B10301AE357}"/>
                </a:ext>
              </a:extLst>
            </p:cNvPr>
            <p:cNvSpPr txBox="1"/>
            <p:nvPr/>
          </p:nvSpPr>
          <p:spPr>
            <a:xfrm>
              <a:off x="1156728" y="3865178"/>
              <a:ext cx="2877378" cy="523220"/>
            </a:xfrm>
            <a:prstGeom prst="rect">
              <a:avLst/>
            </a:prstGeom>
            <a:noFill/>
          </p:spPr>
          <p:txBody>
            <a:bodyPr wrap="square" rtlCol="0">
              <a:spAutoFit/>
            </a:bodyPr>
            <a:lstStyle/>
            <a:p>
              <a:r>
                <a:rPr lang="vi-VN" sz="1400" dirty="0">
                  <a:solidFill>
                    <a:srgbClr val="255295"/>
                  </a:solidFill>
                  <a:latin typeface="Roboto" pitchFamily="2" charset="0"/>
                  <a:ea typeface="Roboto" pitchFamily="2" charset="0"/>
                </a:rPr>
                <a:t>Tương thích tiêu chuẩn quốc tế (EBSI, eIDAS, EUDI Wallet).</a:t>
              </a:r>
            </a:p>
          </p:txBody>
        </p:sp>
        <p:sp>
          <p:nvSpPr>
            <p:cNvPr id="99" name="Oval 98">
              <a:extLst>
                <a:ext uri="{FF2B5EF4-FFF2-40B4-BE49-F238E27FC236}">
                  <a16:creationId xmlns:a16="http://schemas.microsoft.com/office/drawing/2014/main" id="{236C0122-05D5-627D-D7A3-9A8B65DD4FE5}"/>
                </a:ext>
              </a:extLst>
            </p:cNvPr>
            <p:cNvSpPr/>
            <p:nvPr/>
          </p:nvSpPr>
          <p:spPr>
            <a:xfrm>
              <a:off x="1161347" y="3994723"/>
              <a:ext cx="46182" cy="46182"/>
            </a:xfrm>
            <a:prstGeom prst="ellipse">
              <a:avLst/>
            </a:prstGeom>
            <a:solidFill>
              <a:srgbClr val="255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spTree>
    <p:extLst>
      <p:ext uri="{BB962C8B-B14F-4D97-AF65-F5344CB8AC3E}">
        <p14:creationId xmlns:p14="http://schemas.microsoft.com/office/powerpoint/2010/main" val="3665649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57"/>
                                        </p:tgtEl>
                                        <p:attrNameLst>
                                          <p:attrName>r</p:attrName>
                                        </p:attrNameLst>
                                      </p:cBhvr>
                                    </p:animRot>
                                    <p:animRot by="-240000">
                                      <p:cBhvr>
                                        <p:cTn id="7" dur="200" fill="hold">
                                          <p:stCondLst>
                                            <p:cond delay="200"/>
                                          </p:stCondLst>
                                        </p:cTn>
                                        <p:tgtEl>
                                          <p:spTgt spid="57"/>
                                        </p:tgtEl>
                                        <p:attrNameLst>
                                          <p:attrName>r</p:attrName>
                                        </p:attrNameLst>
                                      </p:cBhvr>
                                    </p:animRot>
                                    <p:animRot by="240000">
                                      <p:cBhvr>
                                        <p:cTn id="8" dur="200" fill="hold">
                                          <p:stCondLst>
                                            <p:cond delay="400"/>
                                          </p:stCondLst>
                                        </p:cTn>
                                        <p:tgtEl>
                                          <p:spTgt spid="57"/>
                                        </p:tgtEl>
                                        <p:attrNameLst>
                                          <p:attrName>r</p:attrName>
                                        </p:attrNameLst>
                                      </p:cBhvr>
                                    </p:animRot>
                                    <p:animRot by="-240000">
                                      <p:cBhvr>
                                        <p:cTn id="9" dur="200" fill="hold">
                                          <p:stCondLst>
                                            <p:cond delay="600"/>
                                          </p:stCondLst>
                                        </p:cTn>
                                        <p:tgtEl>
                                          <p:spTgt spid="57"/>
                                        </p:tgtEl>
                                        <p:attrNameLst>
                                          <p:attrName>r</p:attrName>
                                        </p:attrNameLst>
                                      </p:cBhvr>
                                    </p:animRot>
                                    <p:animRot by="120000">
                                      <p:cBhvr>
                                        <p:cTn id="10" dur="200" fill="hold">
                                          <p:stCondLst>
                                            <p:cond delay="800"/>
                                          </p:stCondLst>
                                        </p:cTn>
                                        <p:tgtEl>
                                          <p:spTgt spid="57"/>
                                        </p:tgtEl>
                                        <p:attrNameLst>
                                          <p:attrName>r</p:attrName>
                                        </p:attrNameLst>
                                      </p:cBhvr>
                                    </p:animRot>
                                  </p:childTnLst>
                                </p:cTn>
                              </p:par>
                              <p:par>
                                <p:cTn id="11" presetID="32" presetClass="emph" presetSubtype="0" fill="hold" nodeType="withEffect">
                                  <p:stCondLst>
                                    <p:cond delay="0"/>
                                  </p:stCondLst>
                                  <p:childTnLst>
                                    <p:animRot by="120000">
                                      <p:cBhvr>
                                        <p:cTn id="12" dur="100" fill="hold">
                                          <p:stCondLst>
                                            <p:cond delay="0"/>
                                          </p:stCondLst>
                                        </p:cTn>
                                        <p:tgtEl>
                                          <p:spTgt spid="58"/>
                                        </p:tgtEl>
                                        <p:attrNameLst>
                                          <p:attrName>r</p:attrName>
                                        </p:attrNameLst>
                                      </p:cBhvr>
                                    </p:animRot>
                                    <p:animRot by="-240000">
                                      <p:cBhvr>
                                        <p:cTn id="13" dur="200" fill="hold">
                                          <p:stCondLst>
                                            <p:cond delay="200"/>
                                          </p:stCondLst>
                                        </p:cTn>
                                        <p:tgtEl>
                                          <p:spTgt spid="58"/>
                                        </p:tgtEl>
                                        <p:attrNameLst>
                                          <p:attrName>r</p:attrName>
                                        </p:attrNameLst>
                                      </p:cBhvr>
                                    </p:animRot>
                                    <p:animRot by="240000">
                                      <p:cBhvr>
                                        <p:cTn id="14" dur="200" fill="hold">
                                          <p:stCondLst>
                                            <p:cond delay="400"/>
                                          </p:stCondLst>
                                        </p:cTn>
                                        <p:tgtEl>
                                          <p:spTgt spid="58"/>
                                        </p:tgtEl>
                                        <p:attrNameLst>
                                          <p:attrName>r</p:attrName>
                                        </p:attrNameLst>
                                      </p:cBhvr>
                                    </p:animRot>
                                    <p:animRot by="-240000">
                                      <p:cBhvr>
                                        <p:cTn id="15" dur="200" fill="hold">
                                          <p:stCondLst>
                                            <p:cond delay="600"/>
                                          </p:stCondLst>
                                        </p:cTn>
                                        <p:tgtEl>
                                          <p:spTgt spid="58"/>
                                        </p:tgtEl>
                                        <p:attrNameLst>
                                          <p:attrName>r</p:attrName>
                                        </p:attrNameLst>
                                      </p:cBhvr>
                                    </p:animRot>
                                    <p:animRot by="120000">
                                      <p:cBhvr>
                                        <p:cTn id="16" dur="200" fill="hold">
                                          <p:stCondLst>
                                            <p:cond delay="800"/>
                                          </p:stCondLst>
                                        </p:cTn>
                                        <p:tgtEl>
                                          <p:spTgt spid="58"/>
                                        </p:tgtEl>
                                        <p:attrNameLst>
                                          <p:attrName>r</p:attrName>
                                        </p:attrNameLst>
                                      </p:cBhvr>
                                    </p:animRot>
                                  </p:childTnLst>
                                </p:cTn>
                              </p:par>
                              <p:par>
                                <p:cTn id="17" presetID="32" presetClass="emph" presetSubtype="0" fill="hold" grpId="0" nodeType="withEffect">
                                  <p:stCondLst>
                                    <p:cond delay="0"/>
                                  </p:stCondLst>
                                  <p:childTnLst>
                                    <p:animRot by="120000">
                                      <p:cBhvr>
                                        <p:cTn id="18" dur="100" fill="hold">
                                          <p:stCondLst>
                                            <p:cond delay="0"/>
                                          </p:stCondLst>
                                        </p:cTn>
                                        <p:tgtEl>
                                          <p:spTgt spid="81"/>
                                        </p:tgtEl>
                                        <p:attrNameLst>
                                          <p:attrName>r</p:attrName>
                                        </p:attrNameLst>
                                      </p:cBhvr>
                                    </p:animRot>
                                    <p:animRot by="-240000">
                                      <p:cBhvr>
                                        <p:cTn id="19" dur="200" fill="hold">
                                          <p:stCondLst>
                                            <p:cond delay="200"/>
                                          </p:stCondLst>
                                        </p:cTn>
                                        <p:tgtEl>
                                          <p:spTgt spid="81"/>
                                        </p:tgtEl>
                                        <p:attrNameLst>
                                          <p:attrName>r</p:attrName>
                                        </p:attrNameLst>
                                      </p:cBhvr>
                                    </p:animRot>
                                    <p:animRot by="240000">
                                      <p:cBhvr>
                                        <p:cTn id="20" dur="200" fill="hold">
                                          <p:stCondLst>
                                            <p:cond delay="400"/>
                                          </p:stCondLst>
                                        </p:cTn>
                                        <p:tgtEl>
                                          <p:spTgt spid="81"/>
                                        </p:tgtEl>
                                        <p:attrNameLst>
                                          <p:attrName>r</p:attrName>
                                        </p:attrNameLst>
                                      </p:cBhvr>
                                    </p:animRot>
                                    <p:animRot by="-240000">
                                      <p:cBhvr>
                                        <p:cTn id="21" dur="200" fill="hold">
                                          <p:stCondLst>
                                            <p:cond delay="600"/>
                                          </p:stCondLst>
                                        </p:cTn>
                                        <p:tgtEl>
                                          <p:spTgt spid="81"/>
                                        </p:tgtEl>
                                        <p:attrNameLst>
                                          <p:attrName>r</p:attrName>
                                        </p:attrNameLst>
                                      </p:cBhvr>
                                    </p:animRot>
                                    <p:animRot by="120000">
                                      <p:cBhvr>
                                        <p:cTn id="22" dur="200" fill="hold">
                                          <p:stCondLst>
                                            <p:cond delay="800"/>
                                          </p:stCondLst>
                                        </p:cTn>
                                        <p:tgtEl>
                                          <p:spTgt spid="8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alpha val="45000"/>
          </a:schemeClr>
        </a:solidFill>
        <a:effectLst/>
      </p:bgPr>
    </p:bg>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E87A5487-43AF-B0BA-D820-47E4D0003BFB}"/>
              </a:ext>
            </a:extLst>
          </p:cNvPr>
          <p:cNvGrpSpPr/>
          <p:nvPr/>
        </p:nvGrpSpPr>
        <p:grpSpPr>
          <a:xfrm>
            <a:off x="-72428" y="199176"/>
            <a:ext cx="6237195" cy="633743"/>
            <a:chOff x="-72428" y="199176"/>
            <a:chExt cx="6237195" cy="633743"/>
          </a:xfrm>
        </p:grpSpPr>
        <p:sp>
          <p:nvSpPr>
            <p:cNvPr id="2" name="TextBox 1">
              <a:extLst>
                <a:ext uri="{FF2B5EF4-FFF2-40B4-BE49-F238E27FC236}">
                  <a16:creationId xmlns:a16="http://schemas.microsoft.com/office/drawing/2014/main" id="{F536C618-AA32-CA6A-AAFF-B496729AFD72}"/>
                </a:ext>
              </a:extLst>
            </p:cNvPr>
            <p:cNvSpPr txBox="1"/>
            <p:nvPr/>
          </p:nvSpPr>
          <p:spPr>
            <a:xfrm>
              <a:off x="253490" y="239048"/>
              <a:ext cx="5911277" cy="553998"/>
            </a:xfrm>
            <a:prstGeom prst="rect">
              <a:avLst/>
            </a:prstGeom>
            <a:noFill/>
          </p:spPr>
          <p:txBody>
            <a:bodyPr wrap="square" rtlCol="0">
              <a:spAutoFit/>
            </a:bodyPr>
            <a:lstStyle/>
            <a:p>
              <a:r>
                <a:rPr lang="en-US" sz="3000" b="1" dirty="0">
                  <a:solidFill>
                    <a:srgbClr val="255295"/>
                  </a:solidFill>
                  <a:latin typeface="Roboto" pitchFamily="2" charset="0"/>
                  <a:ea typeface="Roboto" pitchFamily="2" charset="0"/>
                </a:rPr>
                <a:t>TỔNG QUAN MỐI LIÊN HỆ</a:t>
              </a:r>
              <a:endParaRPr lang="vi-VN" sz="3000" b="1" dirty="0">
                <a:solidFill>
                  <a:srgbClr val="255295"/>
                </a:solidFill>
                <a:latin typeface="Roboto" pitchFamily="2" charset="0"/>
                <a:ea typeface="Roboto" pitchFamily="2" charset="0"/>
              </a:endParaRPr>
            </a:p>
          </p:txBody>
        </p:sp>
        <p:sp>
          <p:nvSpPr>
            <p:cNvPr id="3" name="Rectangle: Rounded Corners 2">
              <a:extLst>
                <a:ext uri="{FF2B5EF4-FFF2-40B4-BE49-F238E27FC236}">
                  <a16:creationId xmlns:a16="http://schemas.microsoft.com/office/drawing/2014/main" id="{B02FEBF6-90CC-913B-2094-9D47DA8AE9E8}"/>
                </a:ext>
              </a:extLst>
            </p:cNvPr>
            <p:cNvSpPr/>
            <p:nvPr/>
          </p:nvSpPr>
          <p:spPr>
            <a:xfrm>
              <a:off x="-72428" y="199176"/>
              <a:ext cx="217283" cy="633743"/>
            </a:xfrm>
            <a:prstGeom prst="roundRect">
              <a:avLst/>
            </a:prstGeom>
            <a:solidFill>
              <a:srgbClr val="255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27" name="Group 26">
            <a:extLst>
              <a:ext uri="{FF2B5EF4-FFF2-40B4-BE49-F238E27FC236}">
                <a16:creationId xmlns:a16="http://schemas.microsoft.com/office/drawing/2014/main" id="{AAD9D786-2A55-21F2-6B80-8D171F585565}"/>
              </a:ext>
            </a:extLst>
          </p:cNvPr>
          <p:cNvGrpSpPr/>
          <p:nvPr/>
        </p:nvGrpSpPr>
        <p:grpSpPr>
          <a:xfrm>
            <a:off x="2919512" y="967350"/>
            <a:ext cx="2354773" cy="1759711"/>
            <a:chOff x="2919512" y="967350"/>
            <a:chExt cx="2354773" cy="1759711"/>
          </a:xfrm>
        </p:grpSpPr>
        <p:pic>
          <p:nvPicPr>
            <p:cNvPr id="5" name="Picture 4" descr="A blue and white paper with a blue circle and a circle with a blue circle and a black circle with a blue circle and a black circle with a blue circle and a black circle with a blue&#10;&#10;AI-generated content may be incorrect.">
              <a:extLst>
                <a:ext uri="{FF2B5EF4-FFF2-40B4-BE49-F238E27FC236}">
                  <a16:creationId xmlns:a16="http://schemas.microsoft.com/office/drawing/2014/main" id="{4F73E553-69A8-B174-0D86-8CD1F9D120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8215" y="967350"/>
              <a:ext cx="1377365" cy="1377365"/>
            </a:xfrm>
            <a:prstGeom prst="rect">
              <a:avLst/>
            </a:prstGeom>
          </p:spPr>
        </p:pic>
        <p:sp>
          <p:nvSpPr>
            <p:cNvPr id="10" name="TextBox 9">
              <a:extLst>
                <a:ext uri="{FF2B5EF4-FFF2-40B4-BE49-F238E27FC236}">
                  <a16:creationId xmlns:a16="http://schemas.microsoft.com/office/drawing/2014/main" id="{9E531209-8ED6-8689-EDCA-E125BED88207}"/>
                </a:ext>
              </a:extLst>
            </p:cNvPr>
            <p:cNvSpPr txBox="1"/>
            <p:nvPr/>
          </p:nvSpPr>
          <p:spPr>
            <a:xfrm>
              <a:off x="2919512" y="2203841"/>
              <a:ext cx="2354773" cy="523220"/>
            </a:xfrm>
            <a:prstGeom prst="rect">
              <a:avLst/>
            </a:prstGeom>
            <a:noFill/>
          </p:spPr>
          <p:txBody>
            <a:bodyPr wrap="square" rtlCol="0">
              <a:spAutoFit/>
            </a:bodyPr>
            <a:lstStyle/>
            <a:p>
              <a:pPr algn="ctr"/>
              <a:r>
                <a:rPr lang="vi-VN" sz="1400" b="1" dirty="0">
                  <a:solidFill>
                    <a:srgbClr val="255295"/>
                  </a:solidFill>
                  <a:latin typeface="Roboto" pitchFamily="2" charset="0"/>
                  <a:ea typeface="Roboto" pitchFamily="2" charset="0"/>
                </a:rPr>
                <a:t>BLOCKCHAIN (HYPERLEDGER FABRIC)</a:t>
              </a:r>
            </a:p>
          </p:txBody>
        </p:sp>
      </p:grpSp>
      <p:grpSp>
        <p:nvGrpSpPr>
          <p:cNvPr id="28" name="Group 27">
            <a:extLst>
              <a:ext uri="{FF2B5EF4-FFF2-40B4-BE49-F238E27FC236}">
                <a16:creationId xmlns:a16="http://schemas.microsoft.com/office/drawing/2014/main" id="{48F12DB3-82ED-4D9D-241E-8485A1661722}"/>
              </a:ext>
            </a:extLst>
          </p:cNvPr>
          <p:cNvGrpSpPr/>
          <p:nvPr/>
        </p:nvGrpSpPr>
        <p:grpSpPr>
          <a:xfrm>
            <a:off x="5375780" y="1245676"/>
            <a:ext cx="2797023" cy="1481385"/>
            <a:chOff x="5375780" y="1245676"/>
            <a:chExt cx="2797023" cy="1481385"/>
          </a:xfrm>
        </p:grpSpPr>
        <p:pic>
          <p:nvPicPr>
            <p:cNvPr id="9" name="Picture 8" descr="A group of blue cubes&#10;&#10;AI-generated content may be incorrect.">
              <a:extLst>
                <a:ext uri="{FF2B5EF4-FFF2-40B4-BE49-F238E27FC236}">
                  <a16:creationId xmlns:a16="http://schemas.microsoft.com/office/drawing/2014/main" id="{41AC6E59-84D1-D65F-65D2-A5BBE316A1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3311" y="1245676"/>
              <a:ext cx="1054817" cy="879014"/>
            </a:xfrm>
            <a:prstGeom prst="rect">
              <a:avLst/>
            </a:prstGeom>
          </p:spPr>
        </p:pic>
        <p:sp>
          <p:nvSpPr>
            <p:cNvPr id="11" name="TextBox 10">
              <a:extLst>
                <a:ext uri="{FF2B5EF4-FFF2-40B4-BE49-F238E27FC236}">
                  <a16:creationId xmlns:a16="http://schemas.microsoft.com/office/drawing/2014/main" id="{2AC3D426-F10D-695F-1253-6FE9D330F1E8}"/>
                </a:ext>
              </a:extLst>
            </p:cNvPr>
            <p:cNvSpPr txBox="1"/>
            <p:nvPr/>
          </p:nvSpPr>
          <p:spPr>
            <a:xfrm>
              <a:off x="5375780" y="2203841"/>
              <a:ext cx="2797023" cy="523220"/>
            </a:xfrm>
            <a:prstGeom prst="rect">
              <a:avLst/>
            </a:prstGeom>
            <a:noFill/>
          </p:spPr>
          <p:txBody>
            <a:bodyPr wrap="square" rtlCol="0">
              <a:spAutoFit/>
            </a:bodyPr>
            <a:lstStyle/>
            <a:p>
              <a:pPr algn="ctr"/>
              <a:r>
                <a:rPr lang="vi-VN" sz="1400" b="1" dirty="0">
                  <a:solidFill>
                    <a:srgbClr val="255295"/>
                  </a:solidFill>
                  <a:latin typeface="Roboto" pitchFamily="2" charset="0"/>
                  <a:ea typeface="Roboto" pitchFamily="2" charset="0"/>
                </a:rPr>
                <a:t>DID </a:t>
              </a:r>
            </a:p>
            <a:p>
              <a:pPr algn="ctr"/>
              <a:r>
                <a:rPr lang="vi-VN" sz="1400" b="1" dirty="0">
                  <a:solidFill>
                    <a:srgbClr val="255295"/>
                  </a:solidFill>
                  <a:latin typeface="Roboto" pitchFamily="2" charset="0"/>
                  <a:ea typeface="Roboto" pitchFamily="2" charset="0"/>
                </a:rPr>
                <a:t>(DECENTRALIZED IDENTIFIER)</a:t>
              </a:r>
            </a:p>
          </p:txBody>
        </p:sp>
      </p:grpSp>
      <p:grpSp>
        <p:nvGrpSpPr>
          <p:cNvPr id="29" name="Group 28">
            <a:extLst>
              <a:ext uri="{FF2B5EF4-FFF2-40B4-BE49-F238E27FC236}">
                <a16:creationId xmlns:a16="http://schemas.microsoft.com/office/drawing/2014/main" id="{96DDFFBE-CE05-DA28-94BE-7BF56BE1D5A5}"/>
              </a:ext>
            </a:extLst>
          </p:cNvPr>
          <p:cNvGrpSpPr/>
          <p:nvPr/>
        </p:nvGrpSpPr>
        <p:grpSpPr>
          <a:xfrm>
            <a:off x="8506303" y="928207"/>
            <a:ext cx="2531152" cy="1805297"/>
            <a:chOff x="8506303" y="928207"/>
            <a:chExt cx="2531152" cy="1805297"/>
          </a:xfrm>
        </p:grpSpPr>
        <p:pic>
          <p:nvPicPr>
            <p:cNvPr id="7" name="Picture 6" descr="A blue cube with connected dots and lines&#10;&#10;AI-generated content may be incorrect.">
              <a:extLst>
                <a:ext uri="{FF2B5EF4-FFF2-40B4-BE49-F238E27FC236}">
                  <a16:creationId xmlns:a16="http://schemas.microsoft.com/office/drawing/2014/main" id="{C4534683-A99D-F007-DE6F-89B9B66DA2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60875" y="928207"/>
              <a:ext cx="1416508" cy="1416508"/>
            </a:xfrm>
            <a:prstGeom prst="rect">
              <a:avLst/>
            </a:prstGeom>
          </p:spPr>
        </p:pic>
        <p:sp>
          <p:nvSpPr>
            <p:cNvPr id="12" name="TextBox 11">
              <a:extLst>
                <a:ext uri="{FF2B5EF4-FFF2-40B4-BE49-F238E27FC236}">
                  <a16:creationId xmlns:a16="http://schemas.microsoft.com/office/drawing/2014/main" id="{2768E85D-C69F-200C-7100-B254913D5234}"/>
                </a:ext>
              </a:extLst>
            </p:cNvPr>
            <p:cNvSpPr txBox="1"/>
            <p:nvPr/>
          </p:nvSpPr>
          <p:spPr>
            <a:xfrm>
              <a:off x="8506303" y="2210284"/>
              <a:ext cx="2531152" cy="523220"/>
            </a:xfrm>
            <a:prstGeom prst="rect">
              <a:avLst/>
            </a:prstGeom>
            <a:noFill/>
          </p:spPr>
          <p:txBody>
            <a:bodyPr wrap="square" rtlCol="0">
              <a:spAutoFit/>
            </a:bodyPr>
            <a:lstStyle/>
            <a:p>
              <a:pPr algn="ctr"/>
              <a:r>
                <a:rPr lang="vi-VN" sz="1400" b="1" dirty="0">
                  <a:solidFill>
                    <a:srgbClr val="255295"/>
                  </a:solidFill>
                  <a:latin typeface="Roboto" pitchFamily="2" charset="0"/>
                  <a:ea typeface="Roboto" pitchFamily="2" charset="0"/>
                </a:rPr>
                <a:t>KÝ SỐ </a:t>
              </a:r>
            </a:p>
            <a:p>
              <a:pPr algn="ctr"/>
              <a:r>
                <a:rPr lang="vi-VN" sz="1400" b="1" dirty="0">
                  <a:solidFill>
                    <a:srgbClr val="255295"/>
                  </a:solidFill>
                  <a:latin typeface="Roboto" pitchFamily="2" charset="0"/>
                  <a:ea typeface="Roboto" pitchFamily="2" charset="0"/>
                </a:rPr>
                <a:t>(DIGITAL SIGNATURE/QES)</a:t>
              </a:r>
            </a:p>
          </p:txBody>
        </p:sp>
      </p:grpSp>
      <p:sp>
        <p:nvSpPr>
          <p:cNvPr id="13" name="Rectangle: Rounded Corners 12">
            <a:extLst>
              <a:ext uri="{FF2B5EF4-FFF2-40B4-BE49-F238E27FC236}">
                <a16:creationId xmlns:a16="http://schemas.microsoft.com/office/drawing/2014/main" id="{74B4143D-FB16-91F5-2639-32828D9F8F3F}"/>
              </a:ext>
            </a:extLst>
          </p:cNvPr>
          <p:cNvSpPr/>
          <p:nvPr/>
        </p:nvSpPr>
        <p:spPr>
          <a:xfrm>
            <a:off x="633743" y="2901365"/>
            <a:ext cx="11199136" cy="1520982"/>
          </a:xfrm>
          <a:prstGeom prst="roundRect">
            <a:avLst/>
          </a:prstGeom>
          <a:solidFill>
            <a:srgbClr val="C1E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4" name="Rectangle: Rounded Corners 13">
            <a:extLst>
              <a:ext uri="{FF2B5EF4-FFF2-40B4-BE49-F238E27FC236}">
                <a16:creationId xmlns:a16="http://schemas.microsoft.com/office/drawing/2014/main" id="{E28E1498-9335-C1A7-E44A-3B4200C75F2B}"/>
              </a:ext>
            </a:extLst>
          </p:cNvPr>
          <p:cNvSpPr/>
          <p:nvPr/>
        </p:nvSpPr>
        <p:spPr>
          <a:xfrm>
            <a:off x="633743" y="4719603"/>
            <a:ext cx="11199136" cy="1520982"/>
          </a:xfrm>
          <a:prstGeom prst="roundRect">
            <a:avLst/>
          </a:prstGeom>
          <a:noFill/>
          <a:ln>
            <a:solidFill>
              <a:srgbClr val="C1E5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17" name="Group 16">
            <a:extLst>
              <a:ext uri="{FF2B5EF4-FFF2-40B4-BE49-F238E27FC236}">
                <a16:creationId xmlns:a16="http://schemas.microsoft.com/office/drawing/2014/main" id="{5CC4120E-37D4-0B19-8CE9-7F5BCEBBDCC4}"/>
              </a:ext>
            </a:extLst>
          </p:cNvPr>
          <p:cNvGrpSpPr/>
          <p:nvPr/>
        </p:nvGrpSpPr>
        <p:grpSpPr>
          <a:xfrm rot="16200000">
            <a:off x="812375" y="3293616"/>
            <a:ext cx="1766067" cy="679010"/>
            <a:chOff x="556520" y="3322352"/>
            <a:chExt cx="1766067" cy="679010"/>
          </a:xfrm>
          <a:effectLst>
            <a:outerShdw blurRad="50800" dist="38100" dir="13500000" algn="br" rotWithShape="0">
              <a:prstClr val="black">
                <a:alpha val="40000"/>
              </a:prstClr>
            </a:outerShdw>
          </a:effectLst>
        </p:grpSpPr>
        <p:sp>
          <p:nvSpPr>
            <p:cNvPr id="15" name="Rectangle: Rounded Corners 14">
              <a:extLst>
                <a:ext uri="{FF2B5EF4-FFF2-40B4-BE49-F238E27FC236}">
                  <a16:creationId xmlns:a16="http://schemas.microsoft.com/office/drawing/2014/main" id="{73DFF783-4151-CA2D-115E-2A061C0B4915}"/>
                </a:ext>
              </a:extLst>
            </p:cNvPr>
            <p:cNvSpPr/>
            <p:nvPr/>
          </p:nvSpPr>
          <p:spPr>
            <a:xfrm rot="5400000">
              <a:off x="1100049" y="2778823"/>
              <a:ext cx="679010" cy="1766067"/>
            </a:xfrm>
            <a:prstGeom prst="roundRect">
              <a:avLst>
                <a:gd name="adj" fmla="val 40667"/>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6" name="TextBox 15">
              <a:extLst>
                <a:ext uri="{FF2B5EF4-FFF2-40B4-BE49-F238E27FC236}">
                  <a16:creationId xmlns:a16="http://schemas.microsoft.com/office/drawing/2014/main" id="{C38E2A7E-24DF-A9C0-C31A-C1176862F2E1}"/>
                </a:ext>
              </a:extLst>
            </p:cNvPr>
            <p:cNvSpPr txBox="1"/>
            <p:nvPr/>
          </p:nvSpPr>
          <p:spPr>
            <a:xfrm>
              <a:off x="633744" y="3507967"/>
              <a:ext cx="1593408" cy="307777"/>
            </a:xfrm>
            <a:prstGeom prst="rect">
              <a:avLst/>
            </a:prstGeom>
            <a:noFill/>
          </p:spPr>
          <p:txBody>
            <a:bodyPr wrap="square" rtlCol="0">
              <a:spAutoFit/>
            </a:bodyPr>
            <a:lstStyle/>
            <a:p>
              <a:pPr algn="ctr"/>
              <a:r>
                <a:rPr lang="vi-VN" sz="1400" b="1" dirty="0">
                  <a:solidFill>
                    <a:srgbClr val="255295"/>
                  </a:solidFill>
                  <a:latin typeface="Roboto" pitchFamily="2" charset="0"/>
                  <a:ea typeface="Roboto" pitchFamily="2" charset="0"/>
                </a:rPr>
                <a:t>VAI TRÒ CHÍNH</a:t>
              </a:r>
            </a:p>
          </p:txBody>
        </p:sp>
      </p:grpSp>
      <p:grpSp>
        <p:nvGrpSpPr>
          <p:cNvPr id="18" name="Group 17">
            <a:extLst>
              <a:ext uri="{FF2B5EF4-FFF2-40B4-BE49-F238E27FC236}">
                <a16:creationId xmlns:a16="http://schemas.microsoft.com/office/drawing/2014/main" id="{DA9CDE27-22B7-79E5-78B6-D4D82B7EE09B}"/>
              </a:ext>
            </a:extLst>
          </p:cNvPr>
          <p:cNvGrpSpPr/>
          <p:nvPr/>
        </p:nvGrpSpPr>
        <p:grpSpPr>
          <a:xfrm rot="16200000">
            <a:off x="812376" y="5128078"/>
            <a:ext cx="1766067" cy="679010"/>
            <a:chOff x="556520" y="3322352"/>
            <a:chExt cx="1766067" cy="679010"/>
          </a:xfrm>
          <a:effectLst>
            <a:outerShdw blurRad="50800" dist="38100" dir="13500000" algn="br" rotWithShape="0">
              <a:prstClr val="black">
                <a:alpha val="40000"/>
              </a:prstClr>
            </a:outerShdw>
          </a:effectLst>
        </p:grpSpPr>
        <p:sp>
          <p:nvSpPr>
            <p:cNvPr id="19" name="Rectangle: Rounded Corners 18">
              <a:extLst>
                <a:ext uri="{FF2B5EF4-FFF2-40B4-BE49-F238E27FC236}">
                  <a16:creationId xmlns:a16="http://schemas.microsoft.com/office/drawing/2014/main" id="{5E9813A9-E471-E6F9-72FB-CB8965163440}"/>
                </a:ext>
              </a:extLst>
            </p:cNvPr>
            <p:cNvSpPr/>
            <p:nvPr/>
          </p:nvSpPr>
          <p:spPr>
            <a:xfrm rot="5400000">
              <a:off x="1100049" y="2778823"/>
              <a:ext cx="679010" cy="1766067"/>
            </a:xfrm>
            <a:prstGeom prst="roundRect">
              <a:avLst>
                <a:gd name="adj" fmla="val 40667"/>
              </a:avLst>
            </a:prstGeom>
            <a:solidFill>
              <a:srgbClr val="C1E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0" name="TextBox 19">
              <a:extLst>
                <a:ext uri="{FF2B5EF4-FFF2-40B4-BE49-F238E27FC236}">
                  <a16:creationId xmlns:a16="http://schemas.microsoft.com/office/drawing/2014/main" id="{A47F06C4-526C-4A96-4687-9265B5D2D1EC}"/>
                </a:ext>
              </a:extLst>
            </p:cNvPr>
            <p:cNvSpPr txBox="1"/>
            <p:nvPr/>
          </p:nvSpPr>
          <p:spPr>
            <a:xfrm>
              <a:off x="633744" y="3507967"/>
              <a:ext cx="1593408" cy="307777"/>
            </a:xfrm>
            <a:prstGeom prst="rect">
              <a:avLst/>
            </a:prstGeom>
            <a:noFill/>
          </p:spPr>
          <p:txBody>
            <a:bodyPr wrap="square" rtlCol="0">
              <a:spAutoFit/>
            </a:bodyPr>
            <a:lstStyle/>
            <a:p>
              <a:pPr algn="ctr"/>
              <a:r>
                <a:rPr lang="vi-VN" sz="1400" b="1" dirty="0">
                  <a:solidFill>
                    <a:srgbClr val="255295"/>
                  </a:solidFill>
                  <a:latin typeface="Roboto" pitchFamily="2" charset="0"/>
                  <a:ea typeface="Roboto" pitchFamily="2" charset="0"/>
                </a:rPr>
                <a:t>CÁCH LIÊN KẾT</a:t>
              </a:r>
            </a:p>
          </p:txBody>
        </p:sp>
      </p:grpSp>
      <p:sp>
        <p:nvSpPr>
          <p:cNvPr id="21" name="TextBox 20">
            <a:extLst>
              <a:ext uri="{FF2B5EF4-FFF2-40B4-BE49-F238E27FC236}">
                <a16:creationId xmlns:a16="http://schemas.microsoft.com/office/drawing/2014/main" id="{24412CDD-B054-A35D-12F5-0C5AC5B84C90}"/>
              </a:ext>
            </a:extLst>
          </p:cNvPr>
          <p:cNvSpPr txBox="1"/>
          <p:nvPr/>
        </p:nvSpPr>
        <p:spPr>
          <a:xfrm>
            <a:off x="2854738" y="3059668"/>
            <a:ext cx="2299158" cy="954107"/>
          </a:xfrm>
          <a:prstGeom prst="rect">
            <a:avLst/>
          </a:prstGeom>
          <a:noFill/>
        </p:spPr>
        <p:txBody>
          <a:bodyPr wrap="square" rtlCol="0">
            <a:spAutoFit/>
          </a:bodyPr>
          <a:lstStyle/>
          <a:p>
            <a:r>
              <a:rPr lang="vi-VN" sz="1400" dirty="0">
                <a:solidFill>
                  <a:srgbClr val="255295"/>
                </a:solidFill>
                <a:latin typeface="Roboto" pitchFamily="2" charset="0"/>
                <a:ea typeface="Roboto" pitchFamily="2" charset="0"/>
              </a:rPr>
              <a:t>Lưu trữ bất biến, xác thực nguồn gốc, lưu vết các sự kiện (issuance, signing, revocation).</a:t>
            </a:r>
          </a:p>
        </p:txBody>
      </p:sp>
      <p:sp>
        <p:nvSpPr>
          <p:cNvPr id="22" name="TextBox 21">
            <a:extLst>
              <a:ext uri="{FF2B5EF4-FFF2-40B4-BE49-F238E27FC236}">
                <a16:creationId xmlns:a16="http://schemas.microsoft.com/office/drawing/2014/main" id="{AA8A1C9F-5304-A237-F0BE-18F677C8B089}"/>
              </a:ext>
            </a:extLst>
          </p:cNvPr>
          <p:cNvSpPr txBox="1"/>
          <p:nvPr/>
        </p:nvSpPr>
        <p:spPr>
          <a:xfrm>
            <a:off x="5624712" y="3059668"/>
            <a:ext cx="2299158" cy="1169551"/>
          </a:xfrm>
          <a:prstGeom prst="rect">
            <a:avLst/>
          </a:prstGeom>
          <a:noFill/>
        </p:spPr>
        <p:txBody>
          <a:bodyPr wrap="square" rtlCol="0">
            <a:spAutoFit/>
          </a:bodyPr>
          <a:lstStyle/>
          <a:p>
            <a:r>
              <a:rPr lang="vi-VN" sz="1400" dirty="0">
                <a:solidFill>
                  <a:srgbClr val="255295"/>
                </a:solidFill>
                <a:latin typeface="Roboto" pitchFamily="2" charset="0"/>
                <a:ea typeface="Roboto" pitchFamily="2" charset="0"/>
              </a:rPr>
              <a:t>Định danh phi tập trung, thay thế tài khoản truyền thống, cho phép người dùng/thiết bị tự kiểm soát khóa và danh tính.</a:t>
            </a:r>
          </a:p>
        </p:txBody>
      </p:sp>
      <p:sp>
        <p:nvSpPr>
          <p:cNvPr id="23" name="TextBox 22">
            <a:extLst>
              <a:ext uri="{FF2B5EF4-FFF2-40B4-BE49-F238E27FC236}">
                <a16:creationId xmlns:a16="http://schemas.microsoft.com/office/drawing/2014/main" id="{32D7A33B-9E9D-CA9E-CFA8-0D1BFF861F5B}"/>
              </a:ext>
            </a:extLst>
          </p:cNvPr>
          <p:cNvSpPr txBox="1"/>
          <p:nvPr/>
        </p:nvSpPr>
        <p:spPr>
          <a:xfrm>
            <a:off x="8619550" y="3030760"/>
            <a:ext cx="2299158" cy="738664"/>
          </a:xfrm>
          <a:prstGeom prst="rect">
            <a:avLst/>
          </a:prstGeom>
          <a:noFill/>
        </p:spPr>
        <p:txBody>
          <a:bodyPr wrap="square" rtlCol="0">
            <a:spAutoFit/>
          </a:bodyPr>
          <a:lstStyle/>
          <a:p>
            <a:r>
              <a:rPr lang="vi-VN" sz="1400" dirty="0">
                <a:solidFill>
                  <a:srgbClr val="255295"/>
                </a:solidFill>
                <a:latin typeface="Roboto" pitchFamily="2" charset="0"/>
                <a:ea typeface="Roboto" pitchFamily="2" charset="0"/>
              </a:rPr>
              <a:t>Cung cấp tính pháp lý, xác minh tính toàn vẹn và nguồn gốc của tài liệu/VC.</a:t>
            </a:r>
          </a:p>
        </p:txBody>
      </p:sp>
      <p:sp>
        <p:nvSpPr>
          <p:cNvPr id="24" name="TextBox 23">
            <a:extLst>
              <a:ext uri="{FF2B5EF4-FFF2-40B4-BE49-F238E27FC236}">
                <a16:creationId xmlns:a16="http://schemas.microsoft.com/office/drawing/2014/main" id="{5A44E32D-E686-64C3-6A8F-D135ADD30672}"/>
              </a:ext>
            </a:extLst>
          </p:cNvPr>
          <p:cNvSpPr txBox="1"/>
          <p:nvPr/>
        </p:nvSpPr>
        <p:spPr>
          <a:xfrm>
            <a:off x="2854738" y="4912324"/>
            <a:ext cx="2299158" cy="954107"/>
          </a:xfrm>
          <a:prstGeom prst="rect">
            <a:avLst/>
          </a:prstGeom>
          <a:noFill/>
        </p:spPr>
        <p:txBody>
          <a:bodyPr wrap="square" rtlCol="0">
            <a:spAutoFit/>
          </a:bodyPr>
          <a:lstStyle/>
          <a:p>
            <a:r>
              <a:rPr lang="vi-VN" sz="1400" dirty="0">
                <a:solidFill>
                  <a:srgbClr val="255295"/>
                </a:solidFill>
                <a:latin typeface="Roboto" pitchFamily="2" charset="0"/>
                <a:ea typeface="Roboto" pitchFamily="2" charset="0"/>
              </a:rPr>
              <a:t>Là “trust anchor” cho DID Documents, public keys, chứng cứ ký số và dữ liệu traceability.</a:t>
            </a:r>
          </a:p>
        </p:txBody>
      </p:sp>
      <p:sp>
        <p:nvSpPr>
          <p:cNvPr id="25" name="TextBox 24">
            <a:extLst>
              <a:ext uri="{FF2B5EF4-FFF2-40B4-BE49-F238E27FC236}">
                <a16:creationId xmlns:a16="http://schemas.microsoft.com/office/drawing/2014/main" id="{D2A3411B-9DAC-414A-620C-44A08985B184}"/>
              </a:ext>
            </a:extLst>
          </p:cNvPr>
          <p:cNvSpPr txBox="1"/>
          <p:nvPr/>
        </p:nvSpPr>
        <p:spPr>
          <a:xfrm>
            <a:off x="5624712" y="4882806"/>
            <a:ext cx="2299158" cy="1169551"/>
          </a:xfrm>
          <a:prstGeom prst="rect">
            <a:avLst/>
          </a:prstGeom>
          <a:noFill/>
        </p:spPr>
        <p:txBody>
          <a:bodyPr wrap="square" rtlCol="0">
            <a:spAutoFit/>
          </a:bodyPr>
          <a:lstStyle/>
          <a:p>
            <a:r>
              <a:rPr lang="vi-VN" sz="1400" dirty="0">
                <a:solidFill>
                  <a:srgbClr val="255295"/>
                </a:solidFill>
                <a:latin typeface="Roboto" pitchFamily="2" charset="0"/>
                <a:ea typeface="Roboto" pitchFamily="2" charset="0"/>
              </a:rPr>
              <a:t>DID Document được anchor trên blockchain (hoặc hash lưu trên Fabric), chứa public keys để xác minh chữ ký số.</a:t>
            </a:r>
          </a:p>
        </p:txBody>
      </p:sp>
      <p:sp>
        <p:nvSpPr>
          <p:cNvPr id="26" name="TextBox 25">
            <a:extLst>
              <a:ext uri="{FF2B5EF4-FFF2-40B4-BE49-F238E27FC236}">
                <a16:creationId xmlns:a16="http://schemas.microsoft.com/office/drawing/2014/main" id="{3808FB01-63B7-9BFE-0E97-3160A81BBD8B}"/>
              </a:ext>
            </a:extLst>
          </p:cNvPr>
          <p:cNvSpPr txBox="1"/>
          <p:nvPr/>
        </p:nvSpPr>
        <p:spPr>
          <a:xfrm>
            <a:off x="8728795" y="4912324"/>
            <a:ext cx="2299158" cy="1169551"/>
          </a:xfrm>
          <a:prstGeom prst="rect">
            <a:avLst/>
          </a:prstGeom>
          <a:noFill/>
        </p:spPr>
        <p:txBody>
          <a:bodyPr wrap="square" rtlCol="0">
            <a:spAutoFit/>
          </a:bodyPr>
          <a:lstStyle/>
          <a:p>
            <a:r>
              <a:rPr lang="vi-VN" sz="1400" dirty="0">
                <a:solidFill>
                  <a:srgbClr val="255295"/>
                </a:solidFill>
                <a:latin typeface="Roboto" pitchFamily="2" charset="0"/>
                <a:ea typeface="Roboto" pitchFamily="2" charset="0"/>
              </a:rPr>
              <a:t>Chữ ký được tạo bằng private key tương ứng với DID; public key và metadata được xác thực qua blockchain.</a:t>
            </a:r>
          </a:p>
        </p:txBody>
      </p:sp>
    </p:spTree>
    <p:extLst>
      <p:ext uri="{BB962C8B-B14F-4D97-AF65-F5344CB8AC3E}">
        <p14:creationId xmlns:p14="http://schemas.microsoft.com/office/powerpoint/2010/main" val="1272654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alpha val="86000"/>
          </a:schemeClr>
        </a:solidFill>
        <a:effectLst/>
      </p:bgPr>
    </p:bg>
    <p:spTree>
      <p:nvGrpSpPr>
        <p:cNvPr id="1" name=""/>
        <p:cNvGrpSpPr/>
        <p:nvPr/>
      </p:nvGrpSpPr>
      <p:grpSpPr>
        <a:xfrm>
          <a:off x="0" y="0"/>
          <a:ext cx="0" cy="0"/>
          <a:chOff x="0" y="0"/>
          <a:chExt cx="0" cy="0"/>
        </a:xfrm>
      </p:grpSpPr>
      <p:pic>
        <p:nvPicPr>
          <p:cNvPr id="68" name="Picture 67" descr="A spiral notebook with a light bulb and crumpled paper&#10;&#10;AI-generated content may be incorrect.">
            <a:extLst>
              <a:ext uri="{FF2B5EF4-FFF2-40B4-BE49-F238E27FC236}">
                <a16:creationId xmlns:a16="http://schemas.microsoft.com/office/drawing/2014/main" id="{8118CA7C-0E32-87D3-8E40-41F1BCB472B1}"/>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6245107" y="4810"/>
            <a:ext cx="6941746" cy="6858000"/>
          </a:xfrm>
          <a:prstGeom prst="rect">
            <a:avLst/>
          </a:prstGeom>
        </p:spPr>
      </p:pic>
      <p:grpSp>
        <p:nvGrpSpPr>
          <p:cNvPr id="2" name="Group 1">
            <a:extLst>
              <a:ext uri="{FF2B5EF4-FFF2-40B4-BE49-F238E27FC236}">
                <a16:creationId xmlns:a16="http://schemas.microsoft.com/office/drawing/2014/main" id="{7892420C-11BE-D357-7C69-14C4BD5F6745}"/>
              </a:ext>
            </a:extLst>
          </p:cNvPr>
          <p:cNvGrpSpPr/>
          <p:nvPr/>
        </p:nvGrpSpPr>
        <p:grpSpPr>
          <a:xfrm>
            <a:off x="153901" y="212419"/>
            <a:ext cx="6210677" cy="778598"/>
            <a:chOff x="307817" y="1168754"/>
            <a:chExt cx="6210677" cy="778598"/>
          </a:xfrm>
        </p:grpSpPr>
        <p:sp>
          <p:nvSpPr>
            <p:cNvPr id="3" name="Rectangle: Rounded Corners 2">
              <a:extLst>
                <a:ext uri="{FF2B5EF4-FFF2-40B4-BE49-F238E27FC236}">
                  <a16:creationId xmlns:a16="http://schemas.microsoft.com/office/drawing/2014/main" id="{084881BA-43BA-203B-0D24-F6C70ADA7CF9}"/>
                </a:ext>
              </a:extLst>
            </p:cNvPr>
            <p:cNvSpPr/>
            <p:nvPr/>
          </p:nvSpPr>
          <p:spPr>
            <a:xfrm>
              <a:off x="307817" y="1168754"/>
              <a:ext cx="6210677" cy="778598"/>
            </a:xfrm>
            <a:prstGeom prst="roundRect">
              <a:avLst>
                <a:gd name="adj" fmla="val 50000"/>
              </a:avLst>
            </a:prstGeom>
            <a:solidFill>
              <a:schemeClr val="accent1">
                <a:lumMod val="20000"/>
                <a:lumOff val="8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4" name="Group 3">
              <a:extLst>
                <a:ext uri="{FF2B5EF4-FFF2-40B4-BE49-F238E27FC236}">
                  <a16:creationId xmlns:a16="http://schemas.microsoft.com/office/drawing/2014/main" id="{4222BF9B-4116-2D07-2A40-AA356D7A34CE}"/>
                </a:ext>
              </a:extLst>
            </p:cNvPr>
            <p:cNvGrpSpPr/>
            <p:nvPr/>
          </p:nvGrpSpPr>
          <p:grpSpPr>
            <a:xfrm>
              <a:off x="307818" y="1168754"/>
              <a:ext cx="778598" cy="778598"/>
              <a:chOff x="307818" y="1168754"/>
              <a:chExt cx="778598" cy="778598"/>
            </a:xfrm>
          </p:grpSpPr>
          <p:sp>
            <p:nvSpPr>
              <p:cNvPr id="6" name="Oval 5">
                <a:extLst>
                  <a:ext uri="{FF2B5EF4-FFF2-40B4-BE49-F238E27FC236}">
                    <a16:creationId xmlns:a16="http://schemas.microsoft.com/office/drawing/2014/main" id="{AA858FBC-B1E3-2C15-BD23-92FB73917CC8}"/>
                  </a:ext>
                </a:extLst>
              </p:cNvPr>
              <p:cNvSpPr/>
              <p:nvPr/>
            </p:nvSpPr>
            <p:spPr>
              <a:xfrm>
                <a:off x="307818" y="1168754"/>
                <a:ext cx="778598" cy="778598"/>
              </a:xfrm>
              <a:prstGeom prst="ellipse">
                <a:avLst/>
              </a:prstGeom>
              <a:solidFill>
                <a:srgbClr val="2455A4"/>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 name="TextBox 6">
                <a:extLst>
                  <a:ext uri="{FF2B5EF4-FFF2-40B4-BE49-F238E27FC236}">
                    <a16:creationId xmlns:a16="http://schemas.microsoft.com/office/drawing/2014/main" id="{299ADC68-3AEA-74F2-52E0-9ABE34F8C313}"/>
                  </a:ext>
                </a:extLst>
              </p:cNvPr>
              <p:cNvSpPr txBox="1"/>
              <p:nvPr/>
            </p:nvSpPr>
            <p:spPr>
              <a:xfrm>
                <a:off x="497941" y="1204110"/>
                <a:ext cx="398352" cy="707886"/>
              </a:xfrm>
              <a:prstGeom prst="rect">
                <a:avLst/>
              </a:prstGeom>
              <a:noFill/>
            </p:spPr>
            <p:txBody>
              <a:bodyPr wrap="square" rtlCol="0">
                <a:spAutoFit/>
              </a:bodyPr>
              <a:lstStyle/>
              <a:p>
                <a:pPr algn="ctr"/>
                <a:r>
                  <a:rPr lang="en-US" sz="4000" b="1" dirty="0">
                    <a:solidFill>
                      <a:schemeClr val="bg1"/>
                    </a:solidFill>
                    <a:latin typeface="Roboto" pitchFamily="2" charset="0"/>
                    <a:ea typeface="Roboto" pitchFamily="2" charset="0"/>
                  </a:rPr>
                  <a:t>2</a:t>
                </a:r>
                <a:endParaRPr lang="vi-VN" sz="4000" b="1" dirty="0">
                  <a:solidFill>
                    <a:schemeClr val="bg1"/>
                  </a:solidFill>
                  <a:latin typeface="Roboto" pitchFamily="2" charset="0"/>
                  <a:ea typeface="Roboto" pitchFamily="2" charset="0"/>
                </a:endParaRPr>
              </a:p>
            </p:txBody>
          </p:sp>
        </p:grpSp>
        <p:sp>
          <p:nvSpPr>
            <p:cNvPr id="5" name="TextBox 4">
              <a:extLst>
                <a:ext uri="{FF2B5EF4-FFF2-40B4-BE49-F238E27FC236}">
                  <a16:creationId xmlns:a16="http://schemas.microsoft.com/office/drawing/2014/main" id="{645485F3-7105-8264-BE21-F1A6C99B0D9C}"/>
                </a:ext>
              </a:extLst>
            </p:cNvPr>
            <p:cNvSpPr txBox="1"/>
            <p:nvPr/>
          </p:nvSpPr>
          <p:spPr>
            <a:xfrm>
              <a:off x="1254188" y="1261772"/>
              <a:ext cx="4846622" cy="553998"/>
            </a:xfrm>
            <a:prstGeom prst="rect">
              <a:avLst/>
            </a:prstGeom>
            <a:noFill/>
          </p:spPr>
          <p:txBody>
            <a:bodyPr wrap="square" rtlCol="0">
              <a:spAutoFit/>
            </a:bodyPr>
            <a:lstStyle/>
            <a:p>
              <a:r>
                <a:rPr lang="en-US" sz="3000" b="1" dirty="0">
                  <a:solidFill>
                    <a:srgbClr val="255295"/>
                  </a:solidFill>
                  <a:latin typeface="Roboto" pitchFamily="2" charset="0"/>
                  <a:ea typeface="Roboto" pitchFamily="2" charset="0"/>
                </a:rPr>
                <a:t>GIẢI PHÁP </a:t>
              </a:r>
              <a:r>
                <a:rPr lang="en-US" sz="3000" b="1" dirty="0" err="1">
                  <a:solidFill>
                    <a:srgbClr val="255295"/>
                  </a:solidFill>
                  <a:latin typeface="Roboto" pitchFamily="2" charset="0"/>
                  <a:ea typeface="Roboto" pitchFamily="2" charset="0"/>
                </a:rPr>
                <a:t>QUANTERA</a:t>
              </a:r>
              <a:endParaRPr lang="vi-VN" sz="3000" b="1" dirty="0">
                <a:solidFill>
                  <a:srgbClr val="255295"/>
                </a:solidFill>
                <a:latin typeface="Roboto" pitchFamily="2" charset="0"/>
                <a:ea typeface="Roboto" pitchFamily="2" charset="0"/>
              </a:endParaRPr>
            </a:p>
          </p:txBody>
        </p:sp>
      </p:grpSp>
      <p:sp>
        <p:nvSpPr>
          <p:cNvPr id="8" name="TextBox 7">
            <a:extLst>
              <a:ext uri="{FF2B5EF4-FFF2-40B4-BE49-F238E27FC236}">
                <a16:creationId xmlns:a16="http://schemas.microsoft.com/office/drawing/2014/main" id="{CDA7F1FB-568C-88A2-DE68-09F78F12788F}"/>
              </a:ext>
            </a:extLst>
          </p:cNvPr>
          <p:cNvSpPr txBox="1"/>
          <p:nvPr/>
        </p:nvSpPr>
        <p:spPr>
          <a:xfrm>
            <a:off x="521222" y="1426096"/>
            <a:ext cx="8256767" cy="523220"/>
          </a:xfrm>
          <a:prstGeom prst="rect">
            <a:avLst/>
          </a:prstGeom>
          <a:noFill/>
        </p:spPr>
        <p:txBody>
          <a:bodyPr wrap="square" rtlCol="0">
            <a:spAutoFit/>
          </a:bodyPr>
          <a:lstStyle/>
          <a:p>
            <a:r>
              <a:rPr lang="vi-VN" sz="1400" dirty="0">
                <a:solidFill>
                  <a:srgbClr val="255295"/>
                </a:solidFill>
                <a:latin typeface="Roboto" pitchFamily="2" charset="0"/>
                <a:ea typeface="Roboto" pitchFamily="2" charset="0"/>
              </a:rPr>
              <a:t>Bộ giải pháp định danh số tích hợp SSI, VC, QES và ví eID giúp người dùng tự chủ dữ liệu, ký số an toàn, lưu trữ và xác minh danh tính theo các chuẩn quốc tế, sẵn sàng cho dịch vụ số và chính phủ điện tử</a:t>
            </a:r>
          </a:p>
        </p:txBody>
      </p:sp>
      <p:grpSp>
        <p:nvGrpSpPr>
          <p:cNvPr id="65" name="Group 64">
            <a:extLst>
              <a:ext uri="{FF2B5EF4-FFF2-40B4-BE49-F238E27FC236}">
                <a16:creationId xmlns:a16="http://schemas.microsoft.com/office/drawing/2014/main" id="{682E0E87-8EA2-D36F-59CC-6347C11C3EA8}"/>
              </a:ext>
            </a:extLst>
          </p:cNvPr>
          <p:cNvGrpSpPr/>
          <p:nvPr/>
        </p:nvGrpSpPr>
        <p:grpSpPr>
          <a:xfrm>
            <a:off x="380244" y="2183135"/>
            <a:ext cx="4255127" cy="1909031"/>
            <a:chOff x="651850" y="2056387"/>
            <a:chExt cx="4255127" cy="1909031"/>
          </a:xfrm>
        </p:grpSpPr>
        <p:sp>
          <p:nvSpPr>
            <p:cNvPr id="57" name="Rectangle 56">
              <a:extLst>
                <a:ext uri="{FF2B5EF4-FFF2-40B4-BE49-F238E27FC236}">
                  <a16:creationId xmlns:a16="http://schemas.microsoft.com/office/drawing/2014/main" id="{47EA03F3-2235-C0BC-55DC-C77DFE6A595A}"/>
                </a:ext>
              </a:extLst>
            </p:cNvPr>
            <p:cNvSpPr/>
            <p:nvPr/>
          </p:nvSpPr>
          <p:spPr>
            <a:xfrm>
              <a:off x="4599160" y="2056387"/>
              <a:ext cx="307817" cy="303291"/>
            </a:xfrm>
            <a:prstGeom prst="rect">
              <a:avLst/>
            </a:prstGeom>
            <a:solidFill>
              <a:srgbClr val="255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0" name="Rectangle: Rounded Corners 9">
              <a:extLst>
                <a:ext uri="{FF2B5EF4-FFF2-40B4-BE49-F238E27FC236}">
                  <a16:creationId xmlns:a16="http://schemas.microsoft.com/office/drawing/2014/main" id="{DACF5971-4FC2-1882-AA94-67E7EF8C750D}"/>
                </a:ext>
              </a:extLst>
            </p:cNvPr>
            <p:cNvSpPr/>
            <p:nvPr/>
          </p:nvSpPr>
          <p:spPr>
            <a:xfrm>
              <a:off x="651850" y="2118511"/>
              <a:ext cx="4137433" cy="1846907"/>
            </a:xfrm>
            <a:prstGeom prst="roundRect">
              <a:avLst/>
            </a:prstGeom>
            <a:solidFill>
              <a:srgbClr val="C1E5F5"/>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4" name="TextBox 13">
              <a:extLst>
                <a:ext uri="{FF2B5EF4-FFF2-40B4-BE49-F238E27FC236}">
                  <a16:creationId xmlns:a16="http://schemas.microsoft.com/office/drawing/2014/main" id="{CB849CB5-9102-9DD5-DBB3-E75A3F1DE791}"/>
                </a:ext>
              </a:extLst>
            </p:cNvPr>
            <p:cNvSpPr txBox="1"/>
            <p:nvPr/>
          </p:nvSpPr>
          <p:spPr>
            <a:xfrm>
              <a:off x="832910" y="2224054"/>
              <a:ext cx="3322631" cy="307777"/>
            </a:xfrm>
            <a:prstGeom prst="rect">
              <a:avLst/>
            </a:prstGeom>
            <a:noFill/>
          </p:spPr>
          <p:txBody>
            <a:bodyPr wrap="square" rtlCol="0">
              <a:spAutoFit/>
            </a:bodyPr>
            <a:lstStyle/>
            <a:p>
              <a:r>
                <a:rPr lang="vi-VN" sz="1400" b="1" dirty="0">
                  <a:solidFill>
                    <a:srgbClr val="255295"/>
                  </a:solidFill>
                  <a:latin typeface="Roboto" pitchFamily="2" charset="0"/>
                  <a:ea typeface="Roboto" pitchFamily="2" charset="0"/>
                </a:rPr>
                <a:t>SELF-SOVEREIGN IDENTITY (SSI)</a:t>
              </a:r>
              <a:endParaRPr lang="vi-VN" sz="1400" dirty="0">
                <a:solidFill>
                  <a:srgbClr val="255295"/>
                </a:solidFill>
                <a:latin typeface="Roboto" pitchFamily="2" charset="0"/>
                <a:ea typeface="Roboto" pitchFamily="2" charset="0"/>
              </a:endParaRPr>
            </a:p>
          </p:txBody>
        </p:sp>
        <p:grpSp>
          <p:nvGrpSpPr>
            <p:cNvPr id="20" name="Group 19">
              <a:extLst>
                <a:ext uri="{FF2B5EF4-FFF2-40B4-BE49-F238E27FC236}">
                  <a16:creationId xmlns:a16="http://schemas.microsoft.com/office/drawing/2014/main" id="{64C82CAC-C0AB-563B-E112-855073C23AEF}"/>
                </a:ext>
              </a:extLst>
            </p:cNvPr>
            <p:cNvGrpSpPr/>
            <p:nvPr/>
          </p:nvGrpSpPr>
          <p:grpSpPr>
            <a:xfrm>
              <a:off x="769536" y="2600846"/>
              <a:ext cx="3922974" cy="461665"/>
              <a:chOff x="757668" y="2600846"/>
              <a:chExt cx="3922974" cy="461665"/>
            </a:xfrm>
          </p:grpSpPr>
          <p:sp>
            <p:nvSpPr>
              <p:cNvPr id="15" name="TextBox 14">
                <a:extLst>
                  <a:ext uri="{FF2B5EF4-FFF2-40B4-BE49-F238E27FC236}">
                    <a16:creationId xmlns:a16="http://schemas.microsoft.com/office/drawing/2014/main" id="{24843C4A-0EAD-57B6-65A0-BEAA6B412072}"/>
                  </a:ext>
                </a:extLst>
              </p:cNvPr>
              <p:cNvSpPr txBox="1"/>
              <p:nvPr/>
            </p:nvSpPr>
            <p:spPr>
              <a:xfrm>
                <a:off x="832909" y="2600846"/>
                <a:ext cx="3847733" cy="461665"/>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Giải pháp quản lý định danh số cho phép người dùng tự kiểm soát dữ liệu cá nhân</a:t>
                </a:r>
              </a:p>
            </p:txBody>
          </p:sp>
          <p:pic>
            <p:nvPicPr>
              <p:cNvPr id="19" name="Graphic 18" descr="Badge Tick1 with solid fill">
                <a:extLst>
                  <a:ext uri="{FF2B5EF4-FFF2-40B4-BE49-F238E27FC236}">
                    <a16:creationId xmlns:a16="http://schemas.microsoft.com/office/drawing/2014/main" id="{540A696E-7747-4B42-B110-E1925842131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7668" y="2697933"/>
                <a:ext cx="100903" cy="100903"/>
              </a:xfrm>
              <a:prstGeom prst="rect">
                <a:avLst/>
              </a:prstGeom>
            </p:spPr>
          </p:pic>
        </p:grpSp>
        <p:grpSp>
          <p:nvGrpSpPr>
            <p:cNvPr id="21" name="Group 20">
              <a:extLst>
                <a:ext uri="{FF2B5EF4-FFF2-40B4-BE49-F238E27FC236}">
                  <a16:creationId xmlns:a16="http://schemas.microsoft.com/office/drawing/2014/main" id="{315F5F02-38A4-6723-15C1-E15826D6CE7C}"/>
                </a:ext>
              </a:extLst>
            </p:cNvPr>
            <p:cNvGrpSpPr/>
            <p:nvPr/>
          </p:nvGrpSpPr>
          <p:grpSpPr>
            <a:xfrm>
              <a:off x="769536" y="3066641"/>
              <a:ext cx="3922974" cy="276999"/>
              <a:chOff x="757668" y="2600846"/>
              <a:chExt cx="3922974" cy="276999"/>
            </a:xfrm>
          </p:grpSpPr>
          <p:sp>
            <p:nvSpPr>
              <p:cNvPr id="22" name="TextBox 21">
                <a:extLst>
                  <a:ext uri="{FF2B5EF4-FFF2-40B4-BE49-F238E27FC236}">
                    <a16:creationId xmlns:a16="http://schemas.microsoft.com/office/drawing/2014/main" id="{87081348-8987-7E0D-59DD-CA6F973179BA}"/>
                  </a:ext>
                </a:extLst>
              </p:cNvPr>
              <p:cNvSpPr txBox="1"/>
              <p:nvPr/>
            </p:nvSpPr>
            <p:spPr>
              <a:xfrm>
                <a:off x="832909" y="2600846"/>
                <a:ext cx="3847733" cy="276999"/>
              </a:xfrm>
              <a:prstGeom prst="rect">
                <a:avLst/>
              </a:prstGeom>
              <a:noFill/>
            </p:spPr>
            <p:txBody>
              <a:bodyPr wrap="square" rtlCol="0">
                <a:spAutoFit/>
              </a:bodyPr>
              <a:lstStyle/>
              <a:p>
                <a:r>
                  <a:rPr lang="en-US" sz="1200" dirty="0">
                    <a:solidFill>
                      <a:srgbClr val="255295"/>
                    </a:solidFill>
                    <a:latin typeface="Roboto" pitchFamily="2" charset="0"/>
                    <a:ea typeface="Roboto" pitchFamily="2" charset="0"/>
                  </a:rPr>
                  <a:t>Tích hợp Decentralized Identifiers (DID) &amp; </a:t>
                </a:r>
                <a:r>
                  <a:rPr lang="en-US" sz="1200" dirty="0" err="1">
                    <a:solidFill>
                      <a:srgbClr val="255295"/>
                    </a:solidFill>
                    <a:latin typeface="Roboto" pitchFamily="2" charset="0"/>
                    <a:ea typeface="Roboto" pitchFamily="2" charset="0"/>
                  </a:rPr>
                  <a:t>ZKP</a:t>
                </a:r>
                <a:endParaRPr lang="vi-VN" sz="1200" dirty="0">
                  <a:solidFill>
                    <a:srgbClr val="255295"/>
                  </a:solidFill>
                  <a:latin typeface="Roboto" pitchFamily="2" charset="0"/>
                  <a:ea typeface="Roboto" pitchFamily="2" charset="0"/>
                </a:endParaRPr>
              </a:p>
            </p:txBody>
          </p:sp>
          <p:pic>
            <p:nvPicPr>
              <p:cNvPr id="23" name="Graphic 22" descr="Badge Tick1 with solid fill">
                <a:extLst>
                  <a:ext uri="{FF2B5EF4-FFF2-40B4-BE49-F238E27FC236}">
                    <a16:creationId xmlns:a16="http://schemas.microsoft.com/office/drawing/2014/main" id="{57040675-1EC9-FF44-1A22-4C261D5E86C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7668" y="2670774"/>
                <a:ext cx="100903" cy="100903"/>
              </a:xfrm>
              <a:prstGeom prst="rect">
                <a:avLst/>
              </a:prstGeom>
            </p:spPr>
          </p:pic>
        </p:grpSp>
        <p:grpSp>
          <p:nvGrpSpPr>
            <p:cNvPr id="24" name="Group 23">
              <a:extLst>
                <a:ext uri="{FF2B5EF4-FFF2-40B4-BE49-F238E27FC236}">
                  <a16:creationId xmlns:a16="http://schemas.microsoft.com/office/drawing/2014/main" id="{D075C3AE-A915-6500-8130-3CA527EF0042}"/>
                </a:ext>
              </a:extLst>
            </p:cNvPr>
            <p:cNvGrpSpPr/>
            <p:nvPr/>
          </p:nvGrpSpPr>
          <p:grpSpPr>
            <a:xfrm>
              <a:off x="769536" y="3347769"/>
              <a:ext cx="3922974" cy="276999"/>
              <a:chOff x="757668" y="2600846"/>
              <a:chExt cx="3922974" cy="276999"/>
            </a:xfrm>
          </p:grpSpPr>
          <p:sp>
            <p:nvSpPr>
              <p:cNvPr id="25" name="TextBox 24">
                <a:extLst>
                  <a:ext uri="{FF2B5EF4-FFF2-40B4-BE49-F238E27FC236}">
                    <a16:creationId xmlns:a16="http://schemas.microsoft.com/office/drawing/2014/main" id="{4BA51DC2-E6A6-8B84-4AA9-DEB796815B1D}"/>
                  </a:ext>
                </a:extLst>
              </p:cNvPr>
              <p:cNvSpPr txBox="1"/>
              <p:nvPr/>
            </p:nvSpPr>
            <p:spPr>
              <a:xfrm>
                <a:off x="832909" y="2600846"/>
                <a:ext cx="3847733"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Cấp phát, lưu trữ, xác minh định danh số an toàn</a:t>
                </a:r>
              </a:p>
            </p:txBody>
          </p:sp>
          <p:pic>
            <p:nvPicPr>
              <p:cNvPr id="26" name="Graphic 25" descr="Badge Tick1 with solid fill">
                <a:extLst>
                  <a:ext uri="{FF2B5EF4-FFF2-40B4-BE49-F238E27FC236}">
                    <a16:creationId xmlns:a16="http://schemas.microsoft.com/office/drawing/2014/main" id="{FA987953-ABAF-65A4-66C7-DE39DDFD05B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7668" y="2670774"/>
                <a:ext cx="100903" cy="100903"/>
              </a:xfrm>
              <a:prstGeom prst="rect">
                <a:avLst/>
              </a:prstGeom>
            </p:spPr>
          </p:pic>
        </p:grpSp>
      </p:grpSp>
      <p:grpSp>
        <p:nvGrpSpPr>
          <p:cNvPr id="64" name="Group 63">
            <a:extLst>
              <a:ext uri="{FF2B5EF4-FFF2-40B4-BE49-F238E27FC236}">
                <a16:creationId xmlns:a16="http://schemas.microsoft.com/office/drawing/2014/main" id="{F152E4CA-9A2C-8F61-3AB3-8C4F60373C92}"/>
              </a:ext>
            </a:extLst>
          </p:cNvPr>
          <p:cNvGrpSpPr/>
          <p:nvPr/>
        </p:nvGrpSpPr>
        <p:grpSpPr>
          <a:xfrm>
            <a:off x="5158964" y="2183134"/>
            <a:ext cx="4276250" cy="1909031"/>
            <a:chOff x="5430570" y="2056386"/>
            <a:chExt cx="4276250" cy="1909031"/>
          </a:xfrm>
        </p:grpSpPr>
        <p:sp>
          <p:nvSpPr>
            <p:cNvPr id="58" name="Rectangle 57">
              <a:extLst>
                <a:ext uri="{FF2B5EF4-FFF2-40B4-BE49-F238E27FC236}">
                  <a16:creationId xmlns:a16="http://schemas.microsoft.com/office/drawing/2014/main" id="{7C7B9D43-C4D8-C4B0-03B3-723695FF6E29}"/>
                </a:ext>
              </a:extLst>
            </p:cNvPr>
            <p:cNvSpPr/>
            <p:nvPr/>
          </p:nvSpPr>
          <p:spPr>
            <a:xfrm>
              <a:off x="9399003" y="2056386"/>
              <a:ext cx="307817" cy="303291"/>
            </a:xfrm>
            <a:prstGeom prst="rect">
              <a:avLst/>
            </a:prstGeom>
            <a:solidFill>
              <a:srgbClr val="255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1" name="Rectangle: Rounded Corners 10">
              <a:extLst>
                <a:ext uri="{FF2B5EF4-FFF2-40B4-BE49-F238E27FC236}">
                  <a16:creationId xmlns:a16="http://schemas.microsoft.com/office/drawing/2014/main" id="{90390A88-87D9-C7AB-0A66-894E024A236C}"/>
                </a:ext>
              </a:extLst>
            </p:cNvPr>
            <p:cNvSpPr/>
            <p:nvPr/>
          </p:nvSpPr>
          <p:spPr>
            <a:xfrm>
              <a:off x="5430570" y="2118510"/>
              <a:ext cx="4137433" cy="1846907"/>
            </a:xfrm>
            <a:prstGeom prst="roundRect">
              <a:avLst/>
            </a:prstGeom>
            <a:solidFill>
              <a:srgbClr val="C1E5F5"/>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7" name="TextBox 26">
              <a:extLst>
                <a:ext uri="{FF2B5EF4-FFF2-40B4-BE49-F238E27FC236}">
                  <a16:creationId xmlns:a16="http://schemas.microsoft.com/office/drawing/2014/main" id="{811052DD-D0E3-18E8-09F0-0E2A7F31F760}"/>
                </a:ext>
              </a:extLst>
            </p:cNvPr>
            <p:cNvSpPr txBox="1"/>
            <p:nvPr/>
          </p:nvSpPr>
          <p:spPr>
            <a:xfrm>
              <a:off x="5620684" y="2224053"/>
              <a:ext cx="3322631" cy="307777"/>
            </a:xfrm>
            <a:prstGeom prst="rect">
              <a:avLst/>
            </a:prstGeom>
            <a:noFill/>
          </p:spPr>
          <p:txBody>
            <a:bodyPr wrap="square" rtlCol="0">
              <a:spAutoFit/>
            </a:bodyPr>
            <a:lstStyle/>
            <a:p>
              <a:r>
                <a:rPr lang="vi-VN" sz="1400" b="1" dirty="0">
                  <a:solidFill>
                    <a:srgbClr val="255295"/>
                  </a:solidFill>
                  <a:latin typeface="Roboto" pitchFamily="2" charset="0"/>
                  <a:ea typeface="Roboto" pitchFamily="2" charset="0"/>
                </a:rPr>
                <a:t>VERIFIABLE CREDENTIALS (VC)</a:t>
              </a:r>
              <a:endParaRPr lang="vi-VN" sz="1400" dirty="0">
                <a:solidFill>
                  <a:srgbClr val="255295"/>
                </a:solidFill>
                <a:latin typeface="Roboto" pitchFamily="2" charset="0"/>
                <a:ea typeface="Roboto" pitchFamily="2" charset="0"/>
              </a:endParaRPr>
            </a:p>
          </p:txBody>
        </p:sp>
        <p:grpSp>
          <p:nvGrpSpPr>
            <p:cNvPr id="28" name="Group 27">
              <a:extLst>
                <a:ext uri="{FF2B5EF4-FFF2-40B4-BE49-F238E27FC236}">
                  <a16:creationId xmlns:a16="http://schemas.microsoft.com/office/drawing/2014/main" id="{593211E1-1949-CB21-6159-CA5D67F6DFE7}"/>
                </a:ext>
              </a:extLst>
            </p:cNvPr>
            <p:cNvGrpSpPr/>
            <p:nvPr/>
          </p:nvGrpSpPr>
          <p:grpSpPr>
            <a:xfrm>
              <a:off x="5537798" y="2586148"/>
              <a:ext cx="3922974" cy="276999"/>
              <a:chOff x="757668" y="2600846"/>
              <a:chExt cx="3922974" cy="276999"/>
            </a:xfrm>
          </p:grpSpPr>
          <p:sp>
            <p:nvSpPr>
              <p:cNvPr id="29" name="TextBox 28">
                <a:extLst>
                  <a:ext uri="{FF2B5EF4-FFF2-40B4-BE49-F238E27FC236}">
                    <a16:creationId xmlns:a16="http://schemas.microsoft.com/office/drawing/2014/main" id="{BD079184-8BFF-E56D-91AD-166236E79721}"/>
                  </a:ext>
                </a:extLst>
              </p:cNvPr>
              <p:cNvSpPr txBox="1"/>
              <p:nvPr/>
            </p:nvSpPr>
            <p:spPr>
              <a:xfrm>
                <a:off x="832909" y="2600846"/>
                <a:ext cx="3847733"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Giải pháp cấp phát và xác minh chứng thư số</a:t>
                </a:r>
              </a:p>
            </p:txBody>
          </p:sp>
          <p:pic>
            <p:nvPicPr>
              <p:cNvPr id="30" name="Graphic 29" descr="Badge Tick1 with solid fill">
                <a:extLst>
                  <a:ext uri="{FF2B5EF4-FFF2-40B4-BE49-F238E27FC236}">
                    <a16:creationId xmlns:a16="http://schemas.microsoft.com/office/drawing/2014/main" id="{A9572736-3CCC-9B33-05E0-A110AC3C041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7668" y="2697933"/>
                <a:ext cx="100903" cy="100903"/>
              </a:xfrm>
              <a:prstGeom prst="rect">
                <a:avLst/>
              </a:prstGeom>
            </p:spPr>
          </p:pic>
        </p:grpSp>
        <p:grpSp>
          <p:nvGrpSpPr>
            <p:cNvPr id="31" name="Group 30">
              <a:extLst>
                <a:ext uri="{FF2B5EF4-FFF2-40B4-BE49-F238E27FC236}">
                  <a16:creationId xmlns:a16="http://schemas.microsoft.com/office/drawing/2014/main" id="{97A97F28-5007-4248-EC8E-32D2E2BC09B0}"/>
                </a:ext>
              </a:extLst>
            </p:cNvPr>
            <p:cNvGrpSpPr/>
            <p:nvPr/>
          </p:nvGrpSpPr>
          <p:grpSpPr>
            <a:xfrm>
              <a:off x="5537798" y="2835778"/>
              <a:ext cx="3922974" cy="461665"/>
              <a:chOff x="757668" y="2600846"/>
              <a:chExt cx="3922974" cy="461665"/>
            </a:xfrm>
          </p:grpSpPr>
          <p:sp>
            <p:nvSpPr>
              <p:cNvPr id="32" name="TextBox 31">
                <a:extLst>
                  <a:ext uri="{FF2B5EF4-FFF2-40B4-BE49-F238E27FC236}">
                    <a16:creationId xmlns:a16="http://schemas.microsoft.com/office/drawing/2014/main" id="{1D39DA42-ACEC-52F2-FB8F-0FE8367EC60B}"/>
                  </a:ext>
                </a:extLst>
              </p:cNvPr>
              <p:cNvSpPr txBox="1"/>
              <p:nvPr/>
            </p:nvSpPr>
            <p:spPr>
              <a:xfrm>
                <a:off x="832909" y="2600846"/>
                <a:ext cx="3847733" cy="461665"/>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Hỗ trợ các loại chứng thư như eID, eKYC, giấy phép, văn bằng số</a:t>
                </a:r>
              </a:p>
            </p:txBody>
          </p:sp>
          <p:pic>
            <p:nvPicPr>
              <p:cNvPr id="33" name="Graphic 32" descr="Badge Tick1 with solid fill">
                <a:extLst>
                  <a:ext uri="{FF2B5EF4-FFF2-40B4-BE49-F238E27FC236}">
                    <a16:creationId xmlns:a16="http://schemas.microsoft.com/office/drawing/2014/main" id="{3596A132-C652-EBE0-DFB6-DABBAE6FA69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7668" y="2697933"/>
                <a:ext cx="100903" cy="100903"/>
              </a:xfrm>
              <a:prstGeom prst="rect">
                <a:avLst/>
              </a:prstGeom>
            </p:spPr>
          </p:pic>
        </p:grpSp>
        <p:grpSp>
          <p:nvGrpSpPr>
            <p:cNvPr id="34" name="Group 33">
              <a:extLst>
                <a:ext uri="{FF2B5EF4-FFF2-40B4-BE49-F238E27FC236}">
                  <a16:creationId xmlns:a16="http://schemas.microsoft.com/office/drawing/2014/main" id="{36D77771-DEEA-E605-C879-B4F79B1D312B}"/>
                </a:ext>
              </a:extLst>
            </p:cNvPr>
            <p:cNvGrpSpPr/>
            <p:nvPr/>
          </p:nvGrpSpPr>
          <p:grpSpPr>
            <a:xfrm>
              <a:off x="5537798" y="3270075"/>
              <a:ext cx="3922974" cy="276999"/>
              <a:chOff x="757668" y="2600846"/>
              <a:chExt cx="3922974" cy="276999"/>
            </a:xfrm>
          </p:grpSpPr>
          <p:sp>
            <p:nvSpPr>
              <p:cNvPr id="35" name="TextBox 34">
                <a:extLst>
                  <a:ext uri="{FF2B5EF4-FFF2-40B4-BE49-F238E27FC236}">
                    <a16:creationId xmlns:a16="http://schemas.microsoft.com/office/drawing/2014/main" id="{C06DE6AB-7F3E-253B-3B4A-92A65B3B8C9B}"/>
                  </a:ext>
                </a:extLst>
              </p:cNvPr>
              <p:cNvSpPr txBox="1"/>
              <p:nvPr/>
            </p:nvSpPr>
            <p:spPr>
              <a:xfrm>
                <a:off x="832909" y="2600846"/>
                <a:ext cx="3847733"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Đáp ứng chuẩn EBSI, W3C VC</a:t>
                </a:r>
              </a:p>
            </p:txBody>
          </p:sp>
          <p:pic>
            <p:nvPicPr>
              <p:cNvPr id="36" name="Graphic 35" descr="Badge Tick1 with solid fill">
                <a:extLst>
                  <a:ext uri="{FF2B5EF4-FFF2-40B4-BE49-F238E27FC236}">
                    <a16:creationId xmlns:a16="http://schemas.microsoft.com/office/drawing/2014/main" id="{6150659B-9B69-9722-2B75-6D440CAE676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7668" y="2697933"/>
                <a:ext cx="100903" cy="100903"/>
              </a:xfrm>
              <a:prstGeom prst="rect">
                <a:avLst/>
              </a:prstGeom>
            </p:spPr>
          </p:pic>
        </p:grpSp>
      </p:grpSp>
      <p:grpSp>
        <p:nvGrpSpPr>
          <p:cNvPr id="63" name="Group 62">
            <a:extLst>
              <a:ext uri="{FF2B5EF4-FFF2-40B4-BE49-F238E27FC236}">
                <a16:creationId xmlns:a16="http://schemas.microsoft.com/office/drawing/2014/main" id="{338703FE-F7F4-8248-47CE-AC76B110117D}"/>
              </a:ext>
            </a:extLst>
          </p:cNvPr>
          <p:cNvGrpSpPr/>
          <p:nvPr/>
        </p:nvGrpSpPr>
        <p:grpSpPr>
          <a:xfrm>
            <a:off x="5158963" y="4467005"/>
            <a:ext cx="4305624" cy="1887098"/>
            <a:chOff x="5430569" y="4340257"/>
            <a:chExt cx="4305624" cy="1887098"/>
          </a:xfrm>
        </p:grpSpPr>
        <p:sp>
          <p:nvSpPr>
            <p:cNvPr id="59" name="Rectangle 58">
              <a:extLst>
                <a:ext uri="{FF2B5EF4-FFF2-40B4-BE49-F238E27FC236}">
                  <a16:creationId xmlns:a16="http://schemas.microsoft.com/office/drawing/2014/main" id="{3352D636-F6E1-2655-FBCB-A71766F17CCF}"/>
                </a:ext>
              </a:extLst>
            </p:cNvPr>
            <p:cNvSpPr/>
            <p:nvPr/>
          </p:nvSpPr>
          <p:spPr>
            <a:xfrm>
              <a:off x="9428376" y="4340257"/>
              <a:ext cx="307817" cy="303291"/>
            </a:xfrm>
            <a:prstGeom prst="rect">
              <a:avLst/>
            </a:prstGeom>
            <a:solidFill>
              <a:srgbClr val="255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3" name="Rectangle: Rounded Corners 12">
              <a:extLst>
                <a:ext uri="{FF2B5EF4-FFF2-40B4-BE49-F238E27FC236}">
                  <a16:creationId xmlns:a16="http://schemas.microsoft.com/office/drawing/2014/main" id="{E9D8E020-2D3F-0B3F-4EB4-45F51DD4B052}"/>
                </a:ext>
              </a:extLst>
            </p:cNvPr>
            <p:cNvSpPr/>
            <p:nvPr/>
          </p:nvSpPr>
          <p:spPr>
            <a:xfrm>
              <a:off x="5430569" y="4380448"/>
              <a:ext cx="4137433" cy="1846907"/>
            </a:xfrm>
            <a:prstGeom prst="roundRect">
              <a:avLst/>
            </a:prstGeom>
            <a:solidFill>
              <a:srgbClr val="C1E5F5"/>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7" name="TextBox 36">
              <a:extLst>
                <a:ext uri="{FF2B5EF4-FFF2-40B4-BE49-F238E27FC236}">
                  <a16:creationId xmlns:a16="http://schemas.microsoft.com/office/drawing/2014/main" id="{DAF61F63-6D30-C423-C745-3E9D3DE4058E}"/>
                </a:ext>
              </a:extLst>
            </p:cNvPr>
            <p:cNvSpPr txBox="1"/>
            <p:nvPr/>
          </p:nvSpPr>
          <p:spPr>
            <a:xfrm>
              <a:off x="5601172" y="4530142"/>
              <a:ext cx="3322631" cy="307777"/>
            </a:xfrm>
            <a:prstGeom prst="rect">
              <a:avLst/>
            </a:prstGeom>
            <a:noFill/>
          </p:spPr>
          <p:txBody>
            <a:bodyPr wrap="square" rtlCol="0">
              <a:spAutoFit/>
            </a:bodyPr>
            <a:lstStyle/>
            <a:p>
              <a:r>
                <a:rPr lang="vi-VN" sz="1400" b="1" dirty="0">
                  <a:solidFill>
                    <a:srgbClr val="255295"/>
                  </a:solidFill>
                  <a:latin typeface="Roboto" pitchFamily="2" charset="0"/>
                  <a:ea typeface="Roboto" pitchFamily="2" charset="0"/>
                </a:rPr>
                <a:t>VÍ ĐIỆN TỬ VÀ VÍ eID</a:t>
              </a:r>
              <a:endParaRPr lang="vi-VN" sz="1400" dirty="0">
                <a:solidFill>
                  <a:srgbClr val="255295"/>
                </a:solidFill>
                <a:latin typeface="Roboto" pitchFamily="2" charset="0"/>
                <a:ea typeface="Roboto" pitchFamily="2" charset="0"/>
              </a:endParaRPr>
            </a:p>
          </p:txBody>
        </p:sp>
        <p:grpSp>
          <p:nvGrpSpPr>
            <p:cNvPr id="38" name="Group 37">
              <a:extLst>
                <a:ext uri="{FF2B5EF4-FFF2-40B4-BE49-F238E27FC236}">
                  <a16:creationId xmlns:a16="http://schemas.microsoft.com/office/drawing/2014/main" id="{EAD2E36D-BF5B-091B-4519-F8C368B3EA03}"/>
                </a:ext>
              </a:extLst>
            </p:cNvPr>
            <p:cNvGrpSpPr/>
            <p:nvPr/>
          </p:nvGrpSpPr>
          <p:grpSpPr>
            <a:xfrm>
              <a:off x="5537798" y="4906934"/>
              <a:ext cx="3922974" cy="276999"/>
              <a:chOff x="757668" y="2600846"/>
              <a:chExt cx="3922974" cy="276999"/>
            </a:xfrm>
          </p:grpSpPr>
          <p:sp>
            <p:nvSpPr>
              <p:cNvPr id="39" name="TextBox 38">
                <a:extLst>
                  <a:ext uri="{FF2B5EF4-FFF2-40B4-BE49-F238E27FC236}">
                    <a16:creationId xmlns:a16="http://schemas.microsoft.com/office/drawing/2014/main" id="{7D3AAAB7-4729-CE51-8B4F-3DF298840A14}"/>
                  </a:ext>
                </a:extLst>
              </p:cNvPr>
              <p:cNvSpPr txBox="1"/>
              <p:nvPr/>
            </p:nvSpPr>
            <p:spPr>
              <a:xfrm>
                <a:off x="832909" y="2600846"/>
                <a:ext cx="3847733"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Ví điện tử đa năng lưu trữ khóa cá nhân, DID, VC</a:t>
                </a:r>
              </a:p>
            </p:txBody>
          </p:sp>
          <p:pic>
            <p:nvPicPr>
              <p:cNvPr id="40" name="Graphic 39" descr="Badge Tick1 with solid fill">
                <a:extLst>
                  <a:ext uri="{FF2B5EF4-FFF2-40B4-BE49-F238E27FC236}">
                    <a16:creationId xmlns:a16="http://schemas.microsoft.com/office/drawing/2014/main" id="{45B1CD24-5CC1-A25D-C4BE-A6EBFDB473D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7668" y="2697933"/>
                <a:ext cx="100903" cy="100903"/>
              </a:xfrm>
              <a:prstGeom prst="rect">
                <a:avLst/>
              </a:prstGeom>
            </p:spPr>
          </p:pic>
        </p:grpSp>
        <p:grpSp>
          <p:nvGrpSpPr>
            <p:cNvPr id="41" name="Group 40">
              <a:extLst>
                <a:ext uri="{FF2B5EF4-FFF2-40B4-BE49-F238E27FC236}">
                  <a16:creationId xmlns:a16="http://schemas.microsoft.com/office/drawing/2014/main" id="{6CCCB452-B550-3A73-FFCD-386CC958F76D}"/>
                </a:ext>
              </a:extLst>
            </p:cNvPr>
            <p:cNvGrpSpPr/>
            <p:nvPr/>
          </p:nvGrpSpPr>
          <p:grpSpPr>
            <a:xfrm>
              <a:off x="5537798" y="5191668"/>
              <a:ext cx="3922974" cy="276999"/>
              <a:chOff x="757668" y="2600846"/>
              <a:chExt cx="3922974" cy="276999"/>
            </a:xfrm>
          </p:grpSpPr>
          <p:sp>
            <p:nvSpPr>
              <p:cNvPr id="42" name="TextBox 41">
                <a:extLst>
                  <a:ext uri="{FF2B5EF4-FFF2-40B4-BE49-F238E27FC236}">
                    <a16:creationId xmlns:a16="http://schemas.microsoft.com/office/drawing/2014/main" id="{79C11F06-9F91-6D0F-04EE-C0DA36FDE1F0}"/>
                  </a:ext>
                </a:extLst>
              </p:cNvPr>
              <p:cNvSpPr txBox="1"/>
              <p:nvPr/>
            </p:nvSpPr>
            <p:spPr>
              <a:xfrm>
                <a:off x="832909" y="2600846"/>
                <a:ext cx="3847733" cy="276999"/>
              </a:xfrm>
              <a:prstGeom prst="rect">
                <a:avLst/>
              </a:prstGeom>
              <a:noFill/>
            </p:spPr>
            <p:txBody>
              <a:bodyPr wrap="square" rtlCol="0">
                <a:spAutoFit/>
              </a:bodyPr>
              <a:lstStyle/>
              <a:p>
                <a:r>
                  <a:rPr lang="en-US" sz="1200" dirty="0">
                    <a:solidFill>
                      <a:srgbClr val="255295"/>
                    </a:solidFill>
                    <a:latin typeface="Roboto" pitchFamily="2" charset="0"/>
                    <a:ea typeface="Roboto" pitchFamily="2" charset="0"/>
                  </a:rPr>
                  <a:t>Hỗ trợ chuẩn </a:t>
                </a:r>
                <a:r>
                  <a:rPr lang="en-US" sz="1200" dirty="0" err="1">
                    <a:solidFill>
                      <a:srgbClr val="255295"/>
                    </a:solidFill>
                    <a:latin typeface="Roboto" pitchFamily="2" charset="0"/>
                    <a:ea typeface="Roboto" pitchFamily="2" charset="0"/>
                  </a:rPr>
                  <a:t>EUDI</a:t>
                </a:r>
                <a:r>
                  <a:rPr lang="en-US" sz="1200" dirty="0">
                    <a:solidFill>
                      <a:srgbClr val="255295"/>
                    </a:solidFill>
                    <a:latin typeface="Roboto" pitchFamily="2" charset="0"/>
                    <a:ea typeface="Roboto" pitchFamily="2" charset="0"/>
                  </a:rPr>
                  <a:t> Wallet</a:t>
                </a:r>
                <a:endParaRPr lang="vi-VN" sz="1200" dirty="0">
                  <a:solidFill>
                    <a:srgbClr val="255295"/>
                  </a:solidFill>
                  <a:latin typeface="Roboto" pitchFamily="2" charset="0"/>
                  <a:ea typeface="Roboto" pitchFamily="2" charset="0"/>
                </a:endParaRPr>
              </a:p>
            </p:txBody>
          </p:sp>
          <p:pic>
            <p:nvPicPr>
              <p:cNvPr id="43" name="Graphic 42" descr="Badge Tick1 with solid fill">
                <a:extLst>
                  <a:ext uri="{FF2B5EF4-FFF2-40B4-BE49-F238E27FC236}">
                    <a16:creationId xmlns:a16="http://schemas.microsoft.com/office/drawing/2014/main" id="{10ED7EA2-FC90-29A0-C37C-D34B698CA40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7668" y="2670774"/>
                <a:ext cx="100903" cy="100903"/>
              </a:xfrm>
              <a:prstGeom prst="rect">
                <a:avLst/>
              </a:prstGeom>
            </p:spPr>
          </p:pic>
        </p:grpSp>
        <p:grpSp>
          <p:nvGrpSpPr>
            <p:cNvPr id="44" name="Group 43">
              <a:extLst>
                <a:ext uri="{FF2B5EF4-FFF2-40B4-BE49-F238E27FC236}">
                  <a16:creationId xmlns:a16="http://schemas.microsoft.com/office/drawing/2014/main" id="{9E19BB4F-FAD7-CCC8-C1F0-17AB2FFE24BE}"/>
                </a:ext>
              </a:extLst>
            </p:cNvPr>
            <p:cNvGrpSpPr/>
            <p:nvPr/>
          </p:nvGrpSpPr>
          <p:grpSpPr>
            <a:xfrm>
              <a:off x="5537798" y="5454690"/>
              <a:ext cx="3922974" cy="461665"/>
              <a:chOff x="757668" y="2600846"/>
              <a:chExt cx="3922974" cy="461665"/>
            </a:xfrm>
          </p:grpSpPr>
          <p:sp>
            <p:nvSpPr>
              <p:cNvPr id="45" name="TextBox 44">
                <a:extLst>
                  <a:ext uri="{FF2B5EF4-FFF2-40B4-BE49-F238E27FC236}">
                    <a16:creationId xmlns:a16="http://schemas.microsoft.com/office/drawing/2014/main" id="{C688B232-869D-83A5-0A09-763BD1D55DA3}"/>
                  </a:ext>
                </a:extLst>
              </p:cNvPr>
              <p:cNvSpPr txBox="1"/>
              <p:nvPr/>
            </p:nvSpPr>
            <p:spPr>
              <a:xfrm>
                <a:off x="832909" y="2600846"/>
                <a:ext cx="3847733" cy="461665"/>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Bảo mật, tiện lợi, sẵn sàng tích hợp dịch vụ chính phủ điện tử</a:t>
                </a:r>
              </a:p>
            </p:txBody>
          </p:sp>
          <p:pic>
            <p:nvPicPr>
              <p:cNvPr id="46" name="Graphic 45" descr="Badge Tick1 with solid fill">
                <a:extLst>
                  <a:ext uri="{FF2B5EF4-FFF2-40B4-BE49-F238E27FC236}">
                    <a16:creationId xmlns:a16="http://schemas.microsoft.com/office/drawing/2014/main" id="{1BA6044C-1D65-B9F2-6C2C-7767917D8D8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7668" y="2670774"/>
                <a:ext cx="100903" cy="100903"/>
              </a:xfrm>
              <a:prstGeom prst="rect">
                <a:avLst/>
              </a:prstGeom>
            </p:spPr>
          </p:pic>
        </p:grpSp>
      </p:grpSp>
      <p:grpSp>
        <p:nvGrpSpPr>
          <p:cNvPr id="66" name="Group 65">
            <a:extLst>
              <a:ext uri="{FF2B5EF4-FFF2-40B4-BE49-F238E27FC236}">
                <a16:creationId xmlns:a16="http://schemas.microsoft.com/office/drawing/2014/main" id="{B3CDA3A5-F95F-9139-2229-6AD42E7E652D}"/>
              </a:ext>
            </a:extLst>
          </p:cNvPr>
          <p:cNvGrpSpPr/>
          <p:nvPr/>
        </p:nvGrpSpPr>
        <p:grpSpPr>
          <a:xfrm>
            <a:off x="380244" y="4460960"/>
            <a:ext cx="4255127" cy="1893143"/>
            <a:chOff x="651850" y="4334212"/>
            <a:chExt cx="4255127" cy="1893143"/>
          </a:xfrm>
        </p:grpSpPr>
        <p:sp>
          <p:nvSpPr>
            <p:cNvPr id="60" name="Rectangle 59">
              <a:extLst>
                <a:ext uri="{FF2B5EF4-FFF2-40B4-BE49-F238E27FC236}">
                  <a16:creationId xmlns:a16="http://schemas.microsoft.com/office/drawing/2014/main" id="{AA98583F-58DC-BA22-4874-0F9E5B625FC7}"/>
                </a:ext>
              </a:extLst>
            </p:cNvPr>
            <p:cNvSpPr/>
            <p:nvPr/>
          </p:nvSpPr>
          <p:spPr>
            <a:xfrm>
              <a:off x="4599160" y="4334212"/>
              <a:ext cx="307817" cy="303291"/>
            </a:xfrm>
            <a:prstGeom prst="rect">
              <a:avLst/>
            </a:prstGeom>
            <a:solidFill>
              <a:srgbClr val="255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12" name="Rectangle: Rounded Corners 11">
              <a:extLst>
                <a:ext uri="{FF2B5EF4-FFF2-40B4-BE49-F238E27FC236}">
                  <a16:creationId xmlns:a16="http://schemas.microsoft.com/office/drawing/2014/main" id="{2A77E426-10D6-D4EA-6140-2550DAB4DA74}"/>
                </a:ext>
              </a:extLst>
            </p:cNvPr>
            <p:cNvSpPr/>
            <p:nvPr/>
          </p:nvSpPr>
          <p:spPr>
            <a:xfrm>
              <a:off x="651850" y="4380448"/>
              <a:ext cx="4137433" cy="1846907"/>
            </a:xfrm>
            <a:prstGeom prst="roundRect">
              <a:avLst/>
            </a:prstGeom>
            <a:solidFill>
              <a:srgbClr val="C1E5F5"/>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7" name="TextBox 46">
              <a:extLst>
                <a:ext uri="{FF2B5EF4-FFF2-40B4-BE49-F238E27FC236}">
                  <a16:creationId xmlns:a16="http://schemas.microsoft.com/office/drawing/2014/main" id="{76A56380-9DE4-6345-5916-B951E14D395D}"/>
                </a:ext>
              </a:extLst>
            </p:cNvPr>
            <p:cNvSpPr txBox="1"/>
            <p:nvPr/>
          </p:nvSpPr>
          <p:spPr>
            <a:xfrm>
              <a:off x="825263" y="4497538"/>
              <a:ext cx="3773897" cy="307777"/>
            </a:xfrm>
            <a:prstGeom prst="rect">
              <a:avLst/>
            </a:prstGeom>
            <a:noFill/>
          </p:spPr>
          <p:txBody>
            <a:bodyPr wrap="square" rtlCol="0">
              <a:spAutoFit/>
            </a:bodyPr>
            <a:lstStyle/>
            <a:p>
              <a:r>
                <a:rPr lang="vi-VN" sz="1400" b="1" dirty="0">
                  <a:solidFill>
                    <a:srgbClr val="255295"/>
                  </a:solidFill>
                  <a:latin typeface="Roboto" pitchFamily="2" charset="0"/>
                  <a:ea typeface="Roboto" pitchFamily="2" charset="0"/>
                </a:rPr>
                <a:t>QUALIFIED ELECTRONIC SIGNATURE (QES)</a:t>
              </a:r>
            </a:p>
          </p:txBody>
        </p:sp>
        <p:grpSp>
          <p:nvGrpSpPr>
            <p:cNvPr id="48" name="Group 47">
              <a:extLst>
                <a:ext uri="{FF2B5EF4-FFF2-40B4-BE49-F238E27FC236}">
                  <a16:creationId xmlns:a16="http://schemas.microsoft.com/office/drawing/2014/main" id="{C94571E0-0992-7C66-6125-6276C9AECC7C}"/>
                </a:ext>
              </a:extLst>
            </p:cNvPr>
            <p:cNvGrpSpPr/>
            <p:nvPr/>
          </p:nvGrpSpPr>
          <p:grpSpPr>
            <a:xfrm>
              <a:off x="742377" y="4859633"/>
              <a:ext cx="3922974" cy="276999"/>
              <a:chOff x="757668" y="2600846"/>
              <a:chExt cx="3922974" cy="276999"/>
            </a:xfrm>
          </p:grpSpPr>
          <p:sp>
            <p:nvSpPr>
              <p:cNvPr id="49" name="TextBox 48">
                <a:extLst>
                  <a:ext uri="{FF2B5EF4-FFF2-40B4-BE49-F238E27FC236}">
                    <a16:creationId xmlns:a16="http://schemas.microsoft.com/office/drawing/2014/main" id="{57836D8C-E04A-F895-1493-DAD24CECCF8C}"/>
                  </a:ext>
                </a:extLst>
              </p:cNvPr>
              <p:cNvSpPr txBox="1"/>
              <p:nvPr/>
            </p:nvSpPr>
            <p:spPr>
              <a:xfrm>
                <a:off x="832909" y="2600846"/>
                <a:ext cx="3847733"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Chữ ký số đạt pháp lý cao nhất</a:t>
                </a:r>
              </a:p>
            </p:txBody>
          </p:sp>
          <p:pic>
            <p:nvPicPr>
              <p:cNvPr id="50" name="Graphic 49" descr="Badge Tick1 with solid fill">
                <a:extLst>
                  <a:ext uri="{FF2B5EF4-FFF2-40B4-BE49-F238E27FC236}">
                    <a16:creationId xmlns:a16="http://schemas.microsoft.com/office/drawing/2014/main" id="{B87C3B9F-C0CA-2A9E-051B-074558C6B36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7668" y="2697933"/>
                <a:ext cx="100903" cy="100903"/>
              </a:xfrm>
              <a:prstGeom prst="rect">
                <a:avLst/>
              </a:prstGeom>
            </p:spPr>
          </p:pic>
        </p:grpSp>
        <p:grpSp>
          <p:nvGrpSpPr>
            <p:cNvPr id="51" name="Group 50">
              <a:extLst>
                <a:ext uri="{FF2B5EF4-FFF2-40B4-BE49-F238E27FC236}">
                  <a16:creationId xmlns:a16="http://schemas.microsoft.com/office/drawing/2014/main" id="{A6126813-89A9-A521-73DF-B5732DDF6ECE}"/>
                </a:ext>
              </a:extLst>
            </p:cNvPr>
            <p:cNvGrpSpPr/>
            <p:nvPr/>
          </p:nvGrpSpPr>
          <p:grpSpPr>
            <a:xfrm>
              <a:off x="742377" y="5109263"/>
              <a:ext cx="3922974" cy="461665"/>
              <a:chOff x="757668" y="2600846"/>
              <a:chExt cx="3922974" cy="461665"/>
            </a:xfrm>
          </p:grpSpPr>
          <p:sp>
            <p:nvSpPr>
              <p:cNvPr id="52" name="TextBox 51">
                <a:extLst>
                  <a:ext uri="{FF2B5EF4-FFF2-40B4-BE49-F238E27FC236}">
                    <a16:creationId xmlns:a16="http://schemas.microsoft.com/office/drawing/2014/main" id="{3377A3DA-B8BF-E7B3-FFFA-EEBC65124B4A}"/>
                  </a:ext>
                </a:extLst>
              </p:cNvPr>
              <p:cNvSpPr txBox="1"/>
              <p:nvPr/>
            </p:nvSpPr>
            <p:spPr>
              <a:xfrm>
                <a:off x="832909" y="2600846"/>
                <a:ext cx="3847733" cy="461665"/>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Hỗ trợ nhiều nhà cung cấp chữ ký số (CA) Việt Nam &amp; quốc tế</a:t>
                </a:r>
              </a:p>
            </p:txBody>
          </p:sp>
          <p:pic>
            <p:nvPicPr>
              <p:cNvPr id="53" name="Graphic 52" descr="Badge Tick1 with solid fill">
                <a:extLst>
                  <a:ext uri="{FF2B5EF4-FFF2-40B4-BE49-F238E27FC236}">
                    <a16:creationId xmlns:a16="http://schemas.microsoft.com/office/drawing/2014/main" id="{0D932E53-F3E2-CE9C-14BC-EF2FB3FDC2F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7668" y="2697933"/>
                <a:ext cx="100903" cy="100903"/>
              </a:xfrm>
              <a:prstGeom prst="rect">
                <a:avLst/>
              </a:prstGeom>
            </p:spPr>
          </p:pic>
        </p:grpSp>
        <p:grpSp>
          <p:nvGrpSpPr>
            <p:cNvPr id="54" name="Group 53">
              <a:extLst>
                <a:ext uri="{FF2B5EF4-FFF2-40B4-BE49-F238E27FC236}">
                  <a16:creationId xmlns:a16="http://schemas.microsoft.com/office/drawing/2014/main" id="{053110F7-7BEB-FD7F-E96A-EF5AC12FBB9E}"/>
                </a:ext>
              </a:extLst>
            </p:cNvPr>
            <p:cNvGrpSpPr/>
            <p:nvPr/>
          </p:nvGrpSpPr>
          <p:grpSpPr>
            <a:xfrm>
              <a:off x="742377" y="5543560"/>
              <a:ext cx="3922974" cy="461665"/>
              <a:chOff x="757668" y="2600846"/>
              <a:chExt cx="3922974" cy="461665"/>
            </a:xfrm>
          </p:grpSpPr>
          <p:sp>
            <p:nvSpPr>
              <p:cNvPr id="55" name="TextBox 54">
                <a:extLst>
                  <a:ext uri="{FF2B5EF4-FFF2-40B4-BE49-F238E27FC236}">
                    <a16:creationId xmlns:a16="http://schemas.microsoft.com/office/drawing/2014/main" id="{75CAE3F8-D750-C5DD-FE97-BCC535ABD4B1}"/>
                  </a:ext>
                </a:extLst>
              </p:cNvPr>
              <p:cNvSpPr txBox="1"/>
              <p:nvPr/>
            </p:nvSpPr>
            <p:spPr>
              <a:xfrm>
                <a:off x="832909" y="2600846"/>
                <a:ext cx="3847733" cy="461665"/>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Tuân thủ theo eIDAS (Châu Âu) và tiêu chuẩn ký số Việt Nam</a:t>
                </a:r>
              </a:p>
            </p:txBody>
          </p:sp>
          <p:pic>
            <p:nvPicPr>
              <p:cNvPr id="56" name="Graphic 55" descr="Badge Tick1 with solid fill">
                <a:extLst>
                  <a:ext uri="{FF2B5EF4-FFF2-40B4-BE49-F238E27FC236}">
                    <a16:creationId xmlns:a16="http://schemas.microsoft.com/office/drawing/2014/main" id="{DFB9775A-2D16-B140-7614-FDA904FD67B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7668" y="2697933"/>
                <a:ext cx="100903" cy="100903"/>
              </a:xfrm>
              <a:prstGeom prst="rect">
                <a:avLst/>
              </a:prstGeom>
            </p:spPr>
          </p:pic>
        </p:grpSp>
      </p:grpSp>
    </p:spTree>
    <p:extLst>
      <p:ext uri="{BB962C8B-B14F-4D97-AF65-F5344CB8AC3E}">
        <p14:creationId xmlns:p14="http://schemas.microsoft.com/office/powerpoint/2010/main" val="4018839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65"/>
                                        </p:tgtEl>
                                      </p:cBhvr>
                                    </p:animEffect>
                                    <p:animScale>
                                      <p:cBhvr>
                                        <p:cTn id="7" dur="250" autoRev="1" fill="hold"/>
                                        <p:tgtEl>
                                          <p:spTgt spid="65"/>
                                        </p:tgtEl>
                                      </p:cBhvr>
                                      <p:by x="105000" y="105000"/>
                                    </p:animScale>
                                  </p:childTnLst>
                                </p:cTn>
                              </p:par>
                              <p:par>
                                <p:cTn id="8" presetID="26" presetClass="emph" presetSubtype="0" fill="hold" nodeType="withEffect">
                                  <p:stCondLst>
                                    <p:cond delay="0"/>
                                  </p:stCondLst>
                                  <p:childTnLst>
                                    <p:animEffect transition="out" filter="fade">
                                      <p:cBhvr>
                                        <p:cTn id="9" dur="750" tmFilter="0, 0; .2, .5; .8, .5; 1, 0"/>
                                        <p:tgtEl>
                                          <p:spTgt spid="64"/>
                                        </p:tgtEl>
                                      </p:cBhvr>
                                    </p:animEffect>
                                    <p:animScale>
                                      <p:cBhvr>
                                        <p:cTn id="10" dur="375" autoRev="1" fill="hold"/>
                                        <p:tgtEl>
                                          <p:spTgt spid="64"/>
                                        </p:tgtEl>
                                      </p:cBhvr>
                                      <p:by x="105000" y="105000"/>
                                    </p:animScale>
                                  </p:childTnLst>
                                </p:cTn>
                              </p:par>
                              <p:par>
                                <p:cTn id="11" presetID="26" presetClass="emph" presetSubtype="0" fill="hold" nodeType="withEffect">
                                  <p:stCondLst>
                                    <p:cond delay="0"/>
                                  </p:stCondLst>
                                  <p:childTnLst>
                                    <p:animEffect transition="out" filter="fade">
                                      <p:cBhvr>
                                        <p:cTn id="12" dur="1000" tmFilter="0, 0; .2, .5; .8, .5; 1, 0"/>
                                        <p:tgtEl>
                                          <p:spTgt spid="63"/>
                                        </p:tgtEl>
                                      </p:cBhvr>
                                    </p:animEffect>
                                    <p:animScale>
                                      <p:cBhvr>
                                        <p:cTn id="13" dur="500" autoRev="1" fill="hold"/>
                                        <p:tgtEl>
                                          <p:spTgt spid="63"/>
                                        </p:tgtEl>
                                      </p:cBhvr>
                                      <p:by x="105000" y="105000"/>
                                    </p:animScale>
                                  </p:childTnLst>
                                </p:cTn>
                              </p:par>
                              <p:par>
                                <p:cTn id="14" presetID="26" presetClass="emph" presetSubtype="0" fill="hold" nodeType="withEffect">
                                  <p:stCondLst>
                                    <p:cond delay="0"/>
                                  </p:stCondLst>
                                  <p:childTnLst>
                                    <p:animEffect transition="out" filter="fade">
                                      <p:cBhvr>
                                        <p:cTn id="15" dur="1250" tmFilter="0, 0; .2, .5; .8, .5; 1, 0"/>
                                        <p:tgtEl>
                                          <p:spTgt spid="66"/>
                                        </p:tgtEl>
                                      </p:cBhvr>
                                    </p:animEffect>
                                    <p:animScale>
                                      <p:cBhvr>
                                        <p:cTn id="16" dur="625" autoRev="1" fill="hold"/>
                                        <p:tgtEl>
                                          <p:spTgt spid="6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alpha val="86000"/>
          </a:schemeClr>
        </a:solidFill>
        <a:effectLst/>
      </p:bgPr>
    </p:bg>
    <p:spTree>
      <p:nvGrpSpPr>
        <p:cNvPr id="1" name="">
          <a:extLst>
            <a:ext uri="{FF2B5EF4-FFF2-40B4-BE49-F238E27FC236}">
              <a16:creationId xmlns:a16="http://schemas.microsoft.com/office/drawing/2014/main" id="{221F20DC-31FC-0636-BFDF-65A3D5E8D979}"/>
            </a:ext>
          </a:extLst>
        </p:cNvPr>
        <p:cNvGrpSpPr/>
        <p:nvPr/>
      </p:nvGrpSpPr>
      <p:grpSpPr>
        <a:xfrm>
          <a:off x="0" y="0"/>
          <a:ext cx="0" cy="0"/>
          <a:chOff x="0" y="0"/>
          <a:chExt cx="0" cy="0"/>
        </a:xfrm>
      </p:grpSpPr>
      <p:pic>
        <p:nvPicPr>
          <p:cNvPr id="161" name="Picture 160" descr="A group of people holding a chain&#10;&#10;AI-generated content may be incorrect.">
            <a:extLst>
              <a:ext uri="{FF2B5EF4-FFF2-40B4-BE49-F238E27FC236}">
                <a16:creationId xmlns:a16="http://schemas.microsoft.com/office/drawing/2014/main" id="{E55A855F-1172-DD5C-562C-F60AFB1E7D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8743" y="2569077"/>
            <a:ext cx="5951455" cy="4324104"/>
          </a:xfrm>
          <a:prstGeom prst="rect">
            <a:avLst/>
          </a:prstGeom>
        </p:spPr>
      </p:pic>
      <p:grpSp>
        <p:nvGrpSpPr>
          <p:cNvPr id="9" name="Group 8">
            <a:extLst>
              <a:ext uri="{FF2B5EF4-FFF2-40B4-BE49-F238E27FC236}">
                <a16:creationId xmlns:a16="http://schemas.microsoft.com/office/drawing/2014/main" id="{4965318F-D172-6944-3E88-D4E571712415}"/>
              </a:ext>
            </a:extLst>
          </p:cNvPr>
          <p:cNvGrpSpPr/>
          <p:nvPr/>
        </p:nvGrpSpPr>
        <p:grpSpPr>
          <a:xfrm>
            <a:off x="-72428" y="199176"/>
            <a:ext cx="7514377" cy="633743"/>
            <a:chOff x="-72428" y="199176"/>
            <a:chExt cx="7514377" cy="633743"/>
          </a:xfrm>
        </p:grpSpPr>
        <p:sp>
          <p:nvSpPr>
            <p:cNvPr id="16" name="TextBox 15">
              <a:extLst>
                <a:ext uri="{FF2B5EF4-FFF2-40B4-BE49-F238E27FC236}">
                  <a16:creationId xmlns:a16="http://schemas.microsoft.com/office/drawing/2014/main" id="{0C967550-4846-22B3-34F7-4A667EA18083}"/>
                </a:ext>
              </a:extLst>
            </p:cNvPr>
            <p:cNvSpPr txBox="1"/>
            <p:nvPr/>
          </p:nvSpPr>
          <p:spPr>
            <a:xfrm>
              <a:off x="253490" y="239048"/>
              <a:ext cx="7188459" cy="553998"/>
            </a:xfrm>
            <a:prstGeom prst="rect">
              <a:avLst/>
            </a:prstGeom>
            <a:noFill/>
          </p:spPr>
          <p:txBody>
            <a:bodyPr wrap="square" rtlCol="0">
              <a:spAutoFit/>
            </a:bodyPr>
            <a:lstStyle/>
            <a:p>
              <a:r>
                <a:rPr lang="en-US" sz="3000" b="1" dirty="0">
                  <a:solidFill>
                    <a:srgbClr val="255295"/>
                  </a:solidFill>
                  <a:latin typeface="Roboto" pitchFamily="2" charset="0"/>
                  <a:ea typeface="Roboto" pitchFamily="2" charset="0"/>
                </a:rPr>
                <a:t>CÔNG NGHỆ CỐT LÕI CỦA </a:t>
              </a:r>
              <a:r>
                <a:rPr lang="en-US" sz="3000" b="1" dirty="0" err="1">
                  <a:solidFill>
                    <a:srgbClr val="255295"/>
                  </a:solidFill>
                  <a:latin typeface="Roboto" pitchFamily="2" charset="0"/>
                  <a:ea typeface="Roboto" pitchFamily="2" charset="0"/>
                </a:rPr>
                <a:t>QUANTERA</a:t>
              </a:r>
              <a:endParaRPr lang="vi-VN" sz="3000" b="1" dirty="0">
                <a:solidFill>
                  <a:srgbClr val="255295"/>
                </a:solidFill>
                <a:latin typeface="Roboto" pitchFamily="2" charset="0"/>
                <a:ea typeface="Roboto" pitchFamily="2" charset="0"/>
              </a:endParaRPr>
            </a:p>
          </p:txBody>
        </p:sp>
        <p:sp>
          <p:nvSpPr>
            <p:cNvPr id="17" name="Rectangle: Rounded Corners 16">
              <a:extLst>
                <a:ext uri="{FF2B5EF4-FFF2-40B4-BE49-F238E27FC236}">
                  <a16:creationId xmlns:a16="http://schemas.microsoft.com/office/drawing/2014/main" id="{51F8B054-81FF-1F03-BE94-8A71FF922D74}"/>
                </a:ext>
              </a:extLst>
            </p:cNvPr>
            <p:cNvSpPr/>
            <p:nvPr/>
          </p:nvSpPr>
          <p:spPr>
            <a:xfrm>
              <a:off x="-72428" y="199176"/>
              <a:ext cx="217283" cy="633743"/>
            </a:xfrm>
            <a:prstGeom prst="roundRect">
              <a:avLst/>
            </a:prstGeom>
            <a:solidFill>
              <a:srgbClr val="255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17" name="Group 116">
            <a:extLst>
              <a:ext uri="{FF2B5EF4-FFF2-40B4-BE49-F238E27FC236}">
                <a16:creationId xmlns:a16="http://schemas.microsoft.com/office/drawing/2014/main" id="{EEF4A4D0-C0D2-0618-C77D-A6FAF9BD3B0D}"/>
              </a:ext>
            </a:extLst>
          </p:cNvPr>
          <p:cNvGrpSpPr/>
          <p:nvPr/>
        </p:nvGrpSpPr>
        <p:grpSpPr>
          <a:xfrm>
            <a:off x="253490" y="1348965"/>
            <a:ext cx="5304886" cy="1260001"/>
            <a:chOff x="253490" y="1348965"/>
            <a:chExt cx="5304886" cy="1260001"/>
          </a:xfrm>
        </p:grpSpPr>
        <p:sp>
          <p:nvSpPr>
            <p:cNvPr id="18" name="Rectangle: Rounded Corners 17">
              <a:extLst>
                <a:ext uri="{FF2B5EF4-FFF2-40B4-BE49-F238E27FC236}">
                  <a16:creationId xmlns:a16="http://schemas.microsoft.com/office/drawing/2014/main" id="{B7874250-81DF-76F4-FE07-12FFF291AB45}"/>
                </a:ext>
              </a:extLst>
            </p:cNvPr>
            <p:cNvSpPr/>
            <p:nvPr/>
          </p:nvSpPr>
          <p:spPr>
            <a:xfrm>
              <a:off x="253490" y="1348966"/>
              <a:ext cx="45719" cy="1260000"/>
            </a:xfrm>
            <a:prstGeom prst="roundRect">
              <a:avLst/>
            </a:prstGeom>
            <a:solidFill>
              <a:srgbClr val="75C8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1" name="Rectangle: Rounded Corners 60">
              <a:extLst>
                <a:ext uri="{FF2B5EF4-FFF2-40B4-BE49-F238E27FC236}">
                  <a16:creationId xmlns:a16="http://schemas.microsoft.com/office/drawing/2014/main" id="{8E61B807-A6F8-2BE6-8D3C-41F6C78C4109}"/>
                </a:ext>
              </a:extLst>
            </p:cNvPr>
            <p:cNvSpPr/>
            <p:nvPr/>
          </p:nvSpPr>
          <p:spPr>
            <a:xfrm>
              <a:off x="329690" y="1348965"/>
              <a:ext cx="5228686" cy="1260000"/>
            </a:xfrm>
            <a:prstGeom prst="roundRect">
              <a:avLst>
                <a:gd name="adj" fmla="val 8280"/>
              </a:avLst>
            </a:prstGeom>
            <a:solidFill>
              <a:schemeClr val="accent1">
                <a:lumMod val="20000"/>
                <a:lumOff val="80000"/>
                <a:alpha val="3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67" name="Picture 66" descr="A blue cube with connected dots and lines&#10;&#10;AI-generated content may be incorrect.">
              <a:extLst>
                <a:ext uri="{FF2B5EF4-FFF2-40B4-BE49-F238E27FC236}">
                  <a16:creationId xmlns:a16="http://schemas.microsoft.com/office/drawing/2014/main" id="{97F55587-1FB9-6F60-928E-19E904F6CE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9690" y="1464837"/>
              <a:ext cx="1022545" cy="1022545"/>
            </a:xfrm>
            <a:prstGeom prst="rect">
              <a:avLst/>
            </a:prstGeom>
          </p:spPr>
        </p:pic>
        <p:sp>
          <p:nvSpPr>
            <p:cNvPr id="77" name="TextBox 76">
              <a:extLst>
                <a:ext uri="{FF2B5EF4-FFF2-40B4-BE49-F238E27FC236}">
                  <a16:creationId xmlns:a16="http://schemas.microsoft.com/office/drawing/2014/main" id="{9BDAE3CF-FAB2-C497-2C1E-2D1E1DF31445}"/>
                </a:ext>
              </a:extLst>
            </p:cNvPr>
            <p:cNvSpPr txBox="1"/>
            <p:nvPr/>
          </p:nvSpPr>
          <p:spPr>
            <a:xfrm>
              <a:off x="1321754" y="1421393"/>
              <a:ext cx="3937025" cy="307777"/>
            </a:xfrm>
            <a:prstGeom prst="rect">
              <a:avLst/>
            </a:prstGeom>
            <a:noFill/>
          </p:spPr>
          <p:txBody>
            <a:bodyPr wrap="square" rtlCol="0">
              <a:spAutoFit/>
            </a:bodyPr>
            <a:lstStyle/>
            <a:p>
              <a:r>
                <a:rPr lang="vi-VN" sz="1400" b="1" dirty="0">
                  <a:solidFill>
                    <a:srgbClr val="255295"/>
                  </a:solidFill>
                  <a:latin typeface="Roboto" pitchFamily="2" charset="0"/>
                  <a:ea typeface="Roboto" pitchFamily="2" charset="0"/>
                </a:rPr>
                <a:t>Blockchain Core: Hyperledger Fabric</a:t>
              </a:r>
            </a:p>
          </p:txBody>
        </p:sp>
        <p:grpSp>
          <p:nvGrpSpPr>
            <p:cNvPr id="99" name="Group 98">
              <a:extLst>
                <a:ext uri="{FF2B5EF4-FFF2-40B4-BE49-F238E27FC236}">
                  <a16:creationId xmlns:a16="http://schemas.microsoft.com/office/drawing/2014/main" id="{1950068D-B03C-B2B0-4AEB-9A499C39B1E3}"/>
                </a:ext>
              </a:extLst>
            </p:cNvPr>
            <p:cNvGrpSpPr/>
            <p:nvPr/>
          </p:nvGrpSpPr>
          <p:grpSpPr>
            <a:xfrm>
              <a:off x="1271301" y="1729170"/>
              <a:ext cx="4151725" cy="461665"/>
              <a:chOff x="1271301" y="1729170"/>
              <a:chExt cx="4151725" cy="461665"/>
            </a:xfrm>
          </p:grpSpPr>
          <p:sp>
            <p:nvSpPr>
              <p:cNvPr id="78" name="TextBox 77">
                <a:extLst>
                  <a:ext uri="{FF2B5EF4-FFF2-40B4-BE49-F238E27FC236}">
                    <a16:creationId xmlns:a16="http://schemas.microsoft.com/office/drawing/2014/main" id="{CB8A2A09-7A49-CB3F-CA1E-044B27EDE19F}"/>
                  </a:ext>
                </a:extLst>
              </p:cNvPr>
              <p:cNvSpPr txBox="1"/>
              <p:nvPr/>
            </p:nvSpPr>
            <p:spPr>
              <a:xfrm>
                <a:off x="1321753" y="1729170"/>
                <a:ext cx="4101273" cy="461665"/>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Mạng blockchain permissioned tiên tiến, chuyên biệt cho doanh nghiệp và chính phủ.</a:t>
                </a:r>
              </a:p>
            </p:txBody>
          </p:sp>
          <p:pic>
            <p:nvPicPr>
              <p:cNvPr id="96" name="Graphic 95" descr="Badge Tick1 with solid fill">
                <a:extLst>
                  <a:ext uri="{FF2B5EF4-FFF2-40B4-BE49-F238E27FC236}">
                    <a16:creationId xmlns:a16="http://schemas.microsoft.com/office/drawing/2014/main" id="{36C52D4B-3C4D-A5F9-FDAF-E5C92845BA2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71301" y="1830919"/>
                <a:ext cx="100903" cy="100903"/>
              </a:xfrm>
              <a:prstGeom prst="rect">
                <a:avLst/>
              </a:prstGeom>
            </p:spPr>
          </p:pic>
        </p:grpSp>
        <p:grpSp>
          <p:nvGrpSpPr>
            <p:cNvPr id="100" name="Group 99">
              <a:extLst>
                <a:ext uri="{FF2B5EF4-FFF2-40B4-BE49-F238E27FC236}">
                  <a16:creationId xmlns:a16="http://schemas.microsoft.com/office/drawing/2014/main" id="{9D81A7A2-FE7D-60E7-EDCF-B84417E27D70}"/>
                </a:ext>
              </a:extLst>
            </p:cNvPr>
            <p:cNvGrpSpPr/>
            <p:nvPr/>
          </p:nvGrpSpPr>
          <p:grpSpPr>
            <a:xfrm>
              <a:off x="1271301" y="2170853"/>
              <a:ext cx="4151724" cy="276999"/>
              <a:chOff x="1271301" y="2170853"/>
              <a:chExt cx="4151724" cy="276999"/>
            </a:xfrm>
          </p:grpSpPr>
          <p:sp>
            <p:nvSpPr>
              <p:cNvPr id="80" name="TextBox 79">
                <a:extLst>
                  <a:ext uri="{FF2B5EF4-FFF2-40B4-BE49-F238E27FC236}">
                    <a16:creationId xmlns:a16="http://schemas.microsoft.com/office/drawing/2014/main" id="{5B39F55C-DC85-32A7-7906-9380956FC302}"/>
                  </a:ext>
                </a:extLst>
              </p:cNvPr>
              <p:cNvSpPr txBox="1"/>
              <p:nvPr/>
            </p:nvSpPr>
            <p:spPr>
              <a:xfrm>
                <a:off x="1321752" y="2170853"/>
                <a:ext cx="4101273"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Khả năng phân quyền, mở rộng cao, an toàn, bảo mật</a:t>
                </a:r>
              </a:p>
            </p:txBody>
          </p:sp>
          <p:pic>
            <p:nvPicPr>
              <p:cNvPr id="97" name="Graphic 96" descr="Badge Tick1 with solid fill">
                <a:extLst>
                  <a:ext uri="{FF2B5EF4-FFF2-40B4-BE49-F238E27FC236}">
                    <a16:creationId xmlns:a16="http://schemas.microsoft.com/office/drawing/2014/main" id="{9E1ACDB8-0F2D-1851-3BEF-48E77BE1A9B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71301" y="2254616"/>
                <a:ext cx="100903" cy="100903"/>
              </a:xfrm>
              <a:prstGeom prst="rect">
                <a:avLst/>
              </a:prstGeom>
            </p:spPr>
          </p:pic>
        </p:grpSp>
      </p:grpSp>
      <p:grpSp>
        <p:nvGrpSpPr>
          <p:cNvPr id="105" name="Group 104">
            <a:extLst>
              <a:ext uri="{FF2B5EF4-FFF2-40B4-BE49-F238E27FC236}">
                <a16:creationId xmlns:a16="http://schemas.microsoft.com/office/drawing/2014/main" id="{90E85825-5F25-830A-1157-A6F59AB2190C}"/>
              </a:ext>
            </a:extLst>
          </p:cNvPr>
          <p:cNvGrpSpPr/>
          <p:nvPr/>
        </p:nvGrpSpPr>
        <p:grpSpPr>
          <a:xfrm>
            <a:off x="253490" y="2982477"/>
            <a:ext cx="5304886" cy="1260000"/>
            <a:chOff x="253490" y="2996086"/>
            <a:chExt cx="5304886" cy="1260000"/>
          </a:xfrm>
        </p:grpSpPr>
        <p:sp>
          <p:nvSpPr>
            <p:cNvPr id="90" name="Rectangle: Rounded Corners 89">
              <a:extLst>
                <a:ext uri="{FF2B5EF4-FFF2-40B4-BE49-F238E27FC236}">
                  <a16:creationId xmlns:a16="http://schemas.microsoft.com/office/drawing/2014/main" id="{C318E657-74F3-F391-5D34-D57339773DC7}"/>
                </a:ext>
              </a:extLst>
            </p:cNvPr>
            <p:cNvSpPr/>
            <p:nvPr/>
          </p:nvSpPr>
          <p:spPr>
            <a:xfrm>
              <a:off x="253490" y="2996086"/>
              <a:ext cx="45719" cy="1260000"/>
            </a:xfrm>
            <a:prstGeom prst="roundRect">
              <a:avLst/>
            </a:prstGeom>
            <a:solidFill>
              <a:srgbClr val="75C8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91" name="Rectangle: Rounded Corners 90">
              <a:extLst>
                <a:ext uri="{FF2B5EF4-FFF2-40B4-BE49-F238E27FC236}">
                  <a16:creationId xmlns:a16="http://schemas.microsoft.com/office/drawing/2014/main" id="{8C09EACD-5072-F772-5B32-4E10EC6BA65E}"/>
                </a:ext>
              </a:extLst>
            </p:cNvPr>
            <p:cNvSpPr/>
            <p:nvPr/>
          </p:nvSpPr>
          <p:spPr>
            <a:xfrm>
              <a:off x="329690" y="2996086"/>
              <a:ext cx="5228686" cy="1260000"/>
            </a:xfrm>
            <a:prstGeom prst="roundRect">
              <a:avLst>
                <a:gd name="adj" fmla="val 8280"/>
              </a:avLst>
            </a:prstGeom>
            <a:solidFill>
              <a:schemeClr val="accent1">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93" name="TextBox 92">
              <a:extLst>
                <a:ext uri="{FF2B5EF4-FFF2-40B4-BE49-F238E27FC236}">
                  <a16:creationId xmlns:a16="http://schemas.microsoft.com/office/drawing/2014/main" id="{6E4E2F13-633E-57AD-2F29-E28A2B803E95}"/>
                </a:ext>
              </a:extLst>
            </p:cNvPr>
            <p:cNvSpPr txBox="1"/>
            <p:nvPr/>
          </p:nvSpPr>
          <p:spPr>
            <a:xfrm>
              <a:off x="1321754" y="3068514"/>
              <a:ext cx="3937025" cy="307777"/>
            </a:xfrm>
            <a:prstGeom prst="rect">
              <a:avLst/>
            </a:prstGeom>
            <a:noFill/>
          </p:spPr>
          <p:txBody>
            <a:bodyPr wrap="square" rtlCol="0">
              <a:spAutoFit/>
            </a:bodyPr>
            <a:lstStyle/>
            <a:p>
              <a:r>
                <a:rPr lang="vi-VN" sz="1400" b="1" dirty="0">
                  <a:solidFill>
                    <a:srgbClr val="255295"/>
                  </a:solidFill>
                  <a:latin typeface="Roboto" pitchFamily="2" charset="0"/>
                  <a:ea typeface="Roboto" pitchFamily="2" charset="0"/>
                </a:rPr>
                <a:t>Self-Sovereign Identity (SSI)</a:t>
              </a:r>
            </a:p>
          </p:txBody>
        </p:sp>
        <p:grpSp>
          <p:nvGrpSpPr>
            <p:cNvPr id="101" name="Group 100">
              <a:extLst>
                <a:ext uri="{FF2B5EF4-FFF2-40B4-BE49-F238E27FC236}">
                  <a16:creationId xmlns:a16="http://schemas.microsoft.com/office/drawing/2014/main" id="{41913F40-DAA6-EEE2-5FD1-752CFF306C0B}"/>
                </a:ext>
              </a:extLst>
            </p:cNvPr>
            <p:cNvGrpSpPr/>
            <p:nvPr/>
          </p:nvGrpSpPr>
          <p:grpSpPr>
            <a:xfrm>
              <a:off x="1278572" y="3376291"/>
              <a:ext cx="4144454" cy="276999"/>
              <a:chOff x="1278572" y="3376291"/>
              <a:chExt cx="4144454" cy="276999"/>
            </a:xfrm>
          </p:grpSpPr>
          <p:sp>
            <p:nvSpPr>
              <p:cNvPr id="94" name="TextBox 93">
                <a:extLst>
                  <a:ext uri="{FF2B5EF4-FFF2-40B4-BE49-F238E27FC236}">
                    <a16:creationId xmlns:a16="http://schemas.microsoft.com/office/drawing/2014/main" id="{8CF4C0F6-2E7D-9048-19FB-E49370D5B85B}"/>
                  </a:ext>
                </a:extLst>
              </p:cNvPr>
              <p:cNvSpPr txBox="1"/>
              <p:nvPr/>
            </p:nvSpPr>
            <p:spPr>
              <a:xfrm>
                <a:off x="1321753" y="3376291"/>
                <a:ext cx="4101273"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Công nghệ DID, VC, ZKP, JWT, JSON-LD.</a:t>
                </a:r>
              </a:p>
            </p:txBody>
          </p:sp>
          <p:pic>
            <p:nvPicPr>
              <p:cNvPr id="98" name="Graphic 97" descr="Badge Tick1 with solid fill">
                <a:extLst>
                  <a:ext uri="{FF2B5EF4-FFF2-40B4-BE49-F238E27FC236}">
                    <a16:creationId xmlns:a16="http://schemas.microsoft.com/office/drawing/2014/main" id="{F2B75276-1D89-7511-0DC1-57680F9B256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78572" y="3464339"/>
                <a:ext cx="100903" cy="100903"/>
              </a:xfrm>
              <a:prstGeom prst="rect">
                <a:avLst/>
              </a:prstGeom>
            </p:spPr>
          </p:pic>
        </p:grpSp>
        <p:grpSp>
          <p:nvGrpSpPr>
            <p:cNvPr id="102" name="Group 101">
              <a:extLst>
                <a:ext uri="{FF2B5EF4-FFF2-40B4-BE49-F238E27FC236}">
                  <a16:creationId xmlns:a16="http://schemas.microsoft.com/office/drawing/2014/main" id="{34F50B87-25B1-28E5-23E5-26C60B386375}"/>
                </a:ext>
              </a:extLst>
            </p:cNvPr>
            <p:cNvGrpSpPr/>
            <p:nvPr/>
          </p:nvGrpSpPr>
          <p:grpSpPr>
            <a:xfrm>
              <a:off x="1278572" y="3684366"/>
              <a:ext cx="4144454" cy="276999"/>
              <a:chOff x="1278572" y="3376291"/>
              <a:chExt cx="4144454" cy="276999"/>
            </a:xfrm>
          </p:grpSpPr>
          <p:sp>
            <p:nvSpPr>
              <p:cNvPr id="103" name="TextBox 102">
                <a:extLst>
                  <a:ext uri="{FF2B5EF4-FFF2-40B4-BE49-F238E27FC236}">
                    <a16:creationId xmlns:a16="http://schemas.microsoft.com/office/drawing/2014/main" id="{D081BB8B-C40C-D053-8411-D2B87D4EAAED}"/>
                  </a:ext>
                </a:extLst>
              </p:cNvPr>
              <p:cNvSpPr txBox="1"/>
              <p:nvPr/>
            </p:nvSpPr>
            <p:spPr>
              <a:xfrm>
                <a:off x="1321753" y="3376291"/>
                <a:ext cx="4101273"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Tự chủ danh tính, bảo vệ dữ liệu cá nhân.</a:t>
                </a:r>
              </a:p>
            </p:txBody>
          </p:sp>
          <p:pic>
            <p:nvPicPr>
              <p:cNvPr id="104" name="Graphic 103" descr="Badge Tick1 with solid fill">
                <a:extLst>
                  <a:ext uri="{FF2B5EF4-FFF2-40B4-BE49-F238E27FC236}">
                    <a16:creationId xmlns:a16="http://schemas.microsoft.com/office/drawing/2014/main" id="{83995638-786C-36CE-66F6-27E93B2C225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78572" y="3464339"/>
                <a:ext cx="100903" cy="100903"/>
              </a:xfrm>
              <a:prstGeom prst="rect">
                <a:avLst/>
              </a:prstGeom>
            </p:spPr>
          </p:pic>
        </p:grpSp>
        <p:pic>
          <p:nvPicPr>
            <p:cNvPr id="74" name="Picture 73" descr="A blue and white check mark&#10;&#10;AI-generated content may be incorrect.">
              <a:extLst>
                <a:ext uri="{FF2B5EF4-FFF2-40B4-BE49-F238E27FC236}">
                  <a16:creationId xmlns:a16="http://schemas.microsoft.com/office/drawing/2014/main" id="{66F21E31-0A03-BBF1-EAF6-3003288C8A6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6623" y="3114886"/>
              <a:ext cx="1022400" cy="1022400"/>
            </a:xfrm>
            <a:prstGeom prst="rect">
              <a:avLst/>
            </a:prstGeom>
            <a:solidFill>
              <a:schemeClr val="accent1">
                <a:lumMod val="20000"/>
                <a:lumOff val="80000"/>
                <a:alpha val="39000"/>
              </a:schemeClr>
            </a:solidFill>
            <a:ln>
              <a:noFill/>
            </a:ln>
          </p:spPr>
        </p:pic>
      </p:grpSp>
      <p:grpSp>
        <p:nvGrpSpPr>
          <p:cNvPr id="129" name="Group 128">
            <a:extLst>
              <a:ext uri="{FF2B5EF4-FFF2-40B4-BE49-F238E27FC236}">
                <a16:creationId xmlns:a16="http://schemas.microsoft.com/office/drawing/2014/main" id="{11D85E2A-3DE1-372A-4FD5-97BA4507B23B}"/>
              </a:ext>
            </a:extLst>
          </p:cNvPr>
          <p:cNvGrpSpPr/>
          <p:nvPr/>
        </p:nvGrpSpPr>
        <p:grpSpPr>
          <a:xfrm>
            <a:off x="253490" y="4615988"/>
            <a:ext cx="5423410" cy="1260001"/>
            <a:chOff x="253490" y="4615988"/>
            <a:chExt cx="5423410" cy="1260001"/>
          </a:xfrm>
        </p:grpSpPr>
        <p:sp>
          <p:nvSpPr>
            <p:cNvPr id="119" name="Rectangle: Rounded Corners 118">
              <a:extLst>
                <a:ext uri="{FF2B5EF4-FFF2-40B4-BE49-F238E27FC236}">
                  <a16:creationId xmlns:a16="http://schemas.microsoft.com/office/drawing/2014/main" id="{D635D8A7-2F42-1A3E-F2F9-727A1B7784C4}"/>
                </a:ext>
              </a:extLst>
            </p:cNvPr>
            <p:cNvSpPr/>
            <p:nvPr/>
          </p:nvSpPr>
          <p:spPr>
            <a:xfrm>
              <a:off x="253490" y="4615989"/>
              <a:ext cx="45719" cy="1260000"/>
            </a:xfrm>
            <a:prstGeom prst="roundRect">
              <a:avLst/>
            </a:prstGeom>
            <a:solidFill>
              <a:srgbClr val="75C8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20" name="Rectangle: Rounded Corners 119">
              <a:extLst>
                <a:ext uri="{FF2B5EF4-FFF2-40B4-BE49-F238E27FC236}">
                  <a16:creationId xmlns:a16="http://schemas.microsoft.com/office/drawing/2014/main" id="{484A88B5-294A-6E93-CC27-7C7EBB04F3F7}"/>
                </a:ext>
              </a:extLst>
            </p:cNvPr>
            <p:cNvSpPr/>
            <p:nvPr/>
          </p:nvSpPr>
          <p:spPr>
            <a:xfrm>
              <a:off x="329690" y="4615988"/>
              <a:ext cx="5228686" cy="1260000"/>
            </a:xfrm>
            <a:prstGeom prst="roundRect">
              <a:avLst>
                <a:gd name="adj" fmla="val 8280"/>
              </a:avLst>
            </a:prstGeom>
            <a:solidFill>
              <a:schemeClr val="accent1">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22" name="TextBox 121">
              <a:extLst>
                <a:ext uri="{FF2B5EF4-FFF2-40B4-BE49-F238E27FC236}">
                  <a16:creationId xmlns:a16="http://schemas.microsoft.com/office/drawing/2014/main" id="{24FDBFBA-55A6-EB2D-4BFD-88E423486B9D}"/>
                </a:ext>
              </a:extLst>
            </p:cNvPr>
            <p:cNvSpPr txBox="1"/>
            <p:nvPr/>
          </p:nvSpPr>
          <p:spPr>
            <a:xfrm>
              <a:off x="1321754" y="4688416"/>
              <a:ext cx="3937025" cy="307777"/>
            </a:xfrm>
            <a:prstGeom prst="rect">
              <a:avLst/>
            </a:prstGeom>
            <a:noFill/>
          </p:spPr>
          <p:txBody>
            <a:bodyPr wrap="square" rtlCol="0">
              <a:spAutoFit/>
            </a:bodyPr>
            <a:lstStyle/>
            <a:p>
              <a:r>
                <a:rPr lang="vi-VN" sz="1400" b="1" dirty="0">
                  <a:solidFill>
                    <a:srgbClr val="255295"/>
                  </a:solidFill>
                  <a:latin typeface="Roboto" pitchFamily="2" charset="0"/>
                  <a:ea typeface="Roboto" pitchFamily="2" charset="0"/>
                </a:rPr>
                <a:t>Qualified Electronic Signature (QES)</a:t>
              </a:r>
            </a:p>
          </p:txBody>
        </p:sp>
        <p:grpSp>
          <p:nvGrpSpPr>
            <p:cNvPr id="123" name="Group 122">
              <a:extLst>
                <a:ext uri="{FF2B5EF4-FFF2-40B4-BE49-F238E27FC236}">
                  <a16:creationId xmlns:a16="http://schemas.microsoft.com/office/drawing/2014/main" id="{471F46E1-F0D0-EE38-2851-13CD59BDE6A7}"/>
                </a:ext>
              </a:extLst>
            </p:cNvPr>
            <p:cNvGrpSpPr/>
            <p:nvPr/>
          </p:nvGrpSpPr>
          <p:grpSpPr>
            <a:xfrm>
              <a:off x="1271301" y="4996193"/>
              <a:ext cx="4151725" cy="276999"/>
              <a:chOff x="1271301" y="1729170"/>
              <a:chExt cx="4151725" cy="276999"/>
            </a:xfrm>
          </p:grpSpPr>
          <p:sp>
            <p:nvSpPr>
              <p:cNvPr id="127" name="TextBox 126">
                <a:extLst>
                  <a:ext uri="{FF2B5EF4-FFF2-40B4-BE49-F238E27FC236}">
                    <a16:creationId xmlns:a16="http://schemas.microsoft.com/office/drawing/2014/main" id="{84246D04-0317-FDC2-C121-F43208A39EDB}"/>
                  </a:ext>
                </a:extLst>
              </p:cNvPr>
              <p:cNvSpPr txBox="1"/>
              <p:nvPr/>
            </p:nvSpPr>
            <p:spPr>
              <a:xfrm>
                <a:off x="1321753" y="1729170"/>
                <a:ext cx="4101273"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Tích hợp với CA quốc tế và Việt Nam.</a:t>
                </a:r>
              </a:p>
            </p:txBody>
          </p:sp>
          <p:pic>
            <p:nvPicPr>
              <p:cNvPr id="128" name="Graphic 127" descr="Badge Tick1 with solid fill">
                <a:extLst>
                  <a:ext uri="{FF2B5EF4-FFF2-40B4-BE49-F238E27FC236}">
                    <a16:creationId xmlns:a16="http://schemas.microsoft.com/office/drawing/2014/main" id="{7C316E41-9837-801D-3F04-870E2A8AA4A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71301" y="1830919"/>
                <a:ext cx="100903" cy="100903"/>
              </a:xfrm>
              <a:prstGeom prst="rect">
                <a:avLst/>
              </a:prstGeom>
            </p:spPr>
          </p:pic>
        </p:grpSp>
        <p:grpSp>
          <p:nvGrpSpPr>
            <p:cNvPr id="124" name="Group 123">
              <a:extLst>
                <a:ext uri="{FF2B5EF4-FFF2-40B4-BE49-F238E27FC236}">
                  <a16:creationId xmlns:a16="http://schemas.microsoft.com/office/drawing/2014/main" id="{3854B962-B6D5-B304-0C00-94CFF8447D39}"/>
                </a:ext>
              </a:extLst>
            </p:cNvPr>
            <p:cNvGrpSpPr/>
            <p:nvPr/>
          </p:nvGrpSpPr>
          <p:grpSpPr>
            <a:xfrm>
              <a:off x="1271301" y="5275951"/>
              <a:ext cx="4405599" cy="276999"/>
              <a:chOff x="1271301" y="2170853"/>
              <a:chExt cx="4405599" cy="276999"/>
            </a:xfrm>
          </p:grpSpPr>
          <p:sp>
            <p:nvSpPr>
              <p:cNvPr id="125" name="TextBox 124">
                <a:extLst>
                  <a:ext uri="{FF2B5EF4-FFF2-40B4-BE49-F238E27FC236}">
                    <a16:creationId xmlns:a16="http://schemas.microsoft.com/office/drawing/2014/main" id="{34ED8B09-A97E-DACC-BA2B-42FAC2A78C5B}"/>
                  </a:ext>
                </a:extLst>
              </p:cNvPr>
              <p:cNvSpPr txBox="1"/>
              <p:nvPr/>
            </p:nvSpPr>
            <p:spPr>
              <a:xfrm>
                <a:off x="1321752" y="2170853"/>
                <a:ext cx="4355148"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Hỗ trợ nhiều phương thức ký: Remote Signing, Local Signing</a:t>
                </a:r>
              </a:p>
            </p:txBody>
          </p:sp>
          <p:pic>
            <p:nvPicPr>
              <p:cNvPr id="126" name="Graphic 125" descr="Badge Tick1 with solid fill">
                <a:extLst>
                  <a:ext uri="{FF2B5EF4-FFF2-40B4-BE49-F238E27FC236}">
                    <a16:creationId xmlns:a16="http://schemas.microsoft.com/office/drawing/2014/main" id="{A218DBF0-71E2-057C-42CC-82512123DB2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71301" y="2254616"/>
                <a:ext cx="100903" cy="100903"/>
              </a:xfrm>
              <a:prstGeom prst="rect">
                <a:avLst/>
              </a:prstGeom>
            </p:spPr>
          </p:pic>
        </p:grpSp>
        <p:pic>
          <p:nvPicPr>
            <p:cNvPr id="72" name="Picture 71" descr="A blue and white paper with a blue circle and a circle with a blue circle and a black circle with a blue circle and a black circle with a blue circle and a black circle with a blue&#10;&#10;AI-generated content may be incorrect.">
              <a:extLst>
                <a:ext uri="{FF2B5EF4-FFF2-40B4-BE49-F238E27FC236}">
                  <a16:creationId xmlns:a16="http://schemas.microsoft.com/office/drawing/2014/main" id="{C4A9EAD7-CE7B-1B51-D939-72313ACEA62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8871" y="4762007"/>
              <a:ext cx="1022400" cy="1022400"/>
            </a:xfrm>
            <a:prstGeom prst="rect">
              <a:avLst/>
            </a:prstGeom>
          </p:spPr>
        </p:pic>
      </p:grpSp>
      <p:grpSp>
        <p:nvGrpSpPr>
          <p:cNvPr id="141" name="Group 140">
            <a:extLst>
              <a:ext uri="{FF2B5EF4-FFF2-40B4-BE49-F238E27FC236}">
                <a16:creationId xmlns:a16="http://schemas.microsoft.com/office/drawing/2014/main" id="{10E5F831-C7DF-B58A-7143-521467452B0A}"/>
              </a:ext>
            </a:extLst>
          </p:cNvPr>
          <p:cNvGrpSpPr/>
          <p:nvPr/>
        </p:nvGrpSpPr>
        <p:grpSpPr>
          <a:xfrm>
            <a:off x="5987540" y="1348965"/>
            <a:ext cx="5451985" cy="1260001"/>
            <a:chOff x="5987540" y="1301821"/>
            <a:chExt cx="5451985" cy="1260001"/>
          </a:xfrm>
        </p:grpSpPr>
        <p:sp>
          <p:nvSpPr>
            <p:cNvPr id="131" name="Rectangle: Rounded Corners 130">
              <a:extLst>
                <a:ext uri="{FF2B5EF4-FFF2-40B4-BE49-F238E27FC236}">
                  <a16:creationId xmlns:a16="http://schemas.microsoft.com/office/drawing/2014/main" id="{EF7264EA-F1F9-1F45-9915-11D1882D3E54}"/>
                </a:ext>
              </a:extLst>
            </p:cNvPr>
            <p:cNvSpPr/>
            <p:nvPr/>
          </p:nvSpPr>
          <p:spPr>
            <a:xfrm>
              <a:off x="5987540" y="1301822"/>
              <a:ext cx="45719" cy="1260000"/>
            </a:xfrm>
            <a:prstGeom prst="roundRect">
              <a:avLst/>
            </a:prstGeom>
            <a:solidFill>
              <a:srgbClr val="75C8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32" name="Rectangle: Rounded Corners 131">
              <a:extLst>
                <a:ext uri="{FF2B5EF4-FFF2-40B4-BE49-F238E27FC236}">
                  <a16:creationId xmlns:a16="http://schemas.microsoft.com/office/drawing/2014/main" id="{5D2CF192-9547-6573-B005-0442F12BCF81}"/>
                </a:ext>
              </a:extLst>
            </p:cNvPr>
            <p:cNvSpPr/>
            <p:nvPr/>
          </p:nvSpPr>
          <p:spPr>
            <a:xfrm>
              <a:off x="6063740" y="1301821"/>
              <a:ext cx="5228686" cy="1260000"/>
            </a:xfrm>
            <a:prstGeom prst="roundRect">
              <a:avLst>
                <a:gd name="adj" fmla="val 8280"/>
              </a:avLst>
            </a:prstGeom>
            <a:solidFill>
              <a:schemeClr val="accent1">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33" name="TextBox 132">
              <a:extLst>
                <a:ext uri="{FF2B5EF4-FFF2-40B4-BE49-F238E27FC236}">
                  <a16:creationId xmlns:a16="http://schemas.microsoft.com/office/drawing/2014/main" id="{8D7CD61C-36E7-73AA-EACB-6B77F032CCD2}"/>
                </a:ext>
              </a:extLst>
            </p:cNvPr>
            <p:cNvSpPr txBox="1"/>
            <p:nvPr/>
          </p:nvSpPr>
          <p:spPr>
            <a:xfrm>
              <a:off x="7055804" y="1374249"/>
              <a:ext cx="3937025" cy="307777"/>
            </a:xfrm>
            <a:prstGeom prst="rect">
              <a:avLst/>
            </a:prstGeom>
            <a:noFill/>
          </p:spPr>
          <p:txBody>
            <a:bodyPr wrap="square" rtlCol="0">
              <a:spAutoFit/>
            </a:bodyPr>
            <a:lstStyle/>
            <a:p>
              <a:r>
                <a:rPr lang="vi-VN" sz="1400" b="1" dirty="0">
                  <a:solidFill>
                    <a:srgbClr val="255295"/>
                  </a:solidFill>
                  <a:latin typeface="Roboto" pitchFamily="2" charset="0"/>
                  <a:ea typeface="Roboto" pitchFamily="2" charset="0"/>
                </a:rPr>
                <a:t>Ví điện tử (Digital Wallet)</a:t>
              </a:r>
            </a:p>
          </p:txBody>
        </p:sp>
        <p:grpSp>
          <p:nvGrpSpPr>
            <p:cNvPr id="134" name="Group 133">
              <a:extLst>
                <a:ext uri="{FF2B5EF4-FFF2-40B4-BE49-F238E27FC236}">
                  <a16:creationId xmlns:a16="http://schemas.microsoft.com/office/drawing/2014/main" id="{68F75934-90A0-CCDE-C03D-59567AB98806}"/>
                </a:ext>
              </a:extLst>
            </p:cNvPr>
            <p:cNvGrpSpPr/>
            <p:nvPr/>
          </p:nvGrpSpPr>
          <p:grpSpPr>
            <a:xfrm>
              <a:off x="7005351" y="1682026"/>
              <a:ext cx="4151725" cy="276999"/>
              <a:chOff x="1271301" y="1729170"/>
              <a:chExt cx="4151725" cy="276999"/>
            </a:xfrm>
          </p:grpSpPr>
          <p:sp>
            <p:nvSpPr>
              <p:cNvPr id="139" name="TextBox 138">
                <a:extLst>
                  <a:ext uri="{FF2B5EF4-FFF2-40B4-BE49-F238E27FC236}">
                    <a16:creationId xmlns:a16="http://schemas.microsoft.com/office/drawing/2014/main" id="{FEEF93D5-F527-5B7E-3AF7-A0E1F963EAA2}"/>
                  </a:ext>
                </a:extLst>
              </p:cNvPr>
              <p:cNvSpPr txBox="1"/>
              <p:nvPr/>
            </p:nvSpPr>
            <p:spPr>
              <a:xfrm>
                <a:off x="1321753" y="1729170"/>
                <a:ext cx="4101273"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Quản lý DID, VC, QES trong một ứng dụng.</a:t>
                </a:r>
              </a:p>
            </p:txBody>
          </p:sp>
          <p:pic>
            <p:nvPicPr>
              <p:cNvPr id="140" name="Graphic 139" descr="Badge Tick1 with solid fill">
                <a:extLst>
                  <a:ext uri="{FF2B5EF4-FFF2-40B4-BE49-F238E27FC236}">
                    <a16:creationId xmlns:a16="http://schemas.microsoft.com/office/drawing/2014/main" id="{6C74FFD3-EC17-9E05-1C49-A6FD8E4A80C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71301" y="1830919"/>
                <a:ext cx="100903" cy="100903"/>
              </a:xfrm>
              <a:prstGeom prst="rect">
                <a:avLst/>
              </a:prstGeom>
            </p:spPr>
          </p:pic>
        </p:grpSp>
        <p:grpSp>
          <p:nvGrpSpPr>
            <p:cNvPr id="135" name="Group 134">
              <a:extLst>
                <a:ext uri="{FF2B5EF4-FFF2-40B4-BE49-F238E27FC236}">
                  <a16:creationId xmlns:a16="http://schemas.microsoft.com/office/drawing/2014/main" id="{FC9D75D9-7FAF-1698-9000-440AFF24408B}"/>
                </a:ext>
              </a:extLst>
            </p:cNvPr>
            <p:cNvGrpSpPr/>
            <p:nvPr/>
          </p:nvGrpSpPr>
          <p:grpSpPr>
            <a:xfrm>
              <a:off x="7005351" y="1961784"/>
              <a:ext cx="4434174" cy="276999"/>
              <a:chOff x="1271301" y="2170853"/>
              <a:chExt cx="4434174" cy="276999"/>
            </a:xfrm>
          </p:grpSpPr>
          <p:sp>
            <p:nvSpPr>
              <p:cNvPr id="137" name="TextBox 136">
                <a:extLst>
                  <a:ext uri="{FF2B5EF4-FFF2-40B4-BE49-F238E27FC236}">
                    <a16:creationId xmlns:a16="http://schemas.microsoft.com/office/drawing/2014/main" id="{222B3F07-21E8-A8FE-E2FB-FDFF1B0AFB77}"/>
                  </a:ext>
                </a:extLst>
              </p:cNvPr>
              <p:cNvSpPr txBox="1"/>
              <p:nvPr/>
            </p:nvSpPr>
            <p:spPr>
              <a:xfrm>
                <a:off x="1321752" y="2170853"/>
                <a:ext cx="4383723"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Tương thích chuẩn EUDI Wallet, bảo vệ khóa cá nhân tuyệt đối</a:t>
                </a:r>
              </a:p>
            </p:txBody>
          </p:sp>
          <p:pic>
            <p:nvPicPr>
              <p:cNvPr id="138" name="Graphic 137" descr="Badge Tick1 with solid fill">
                <a:extLst>
                  <a:ext uri="{FF2B5EF4-FFF2-40B4-BE49-F238E27FC236}">
                    <a16:creationId xmlns:a16="http://schemas.microsoft.com/office/drawing/2014/main" id="{B4017ED6-04B1-D657-03A4-1C1E894E39A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71301" y="2254616"/>
                <a:ext cx="100903" cy="100903"/>
              </a:xfrm>
              <a:prstGeom prst="rect">
                <a:avLst/>
              </a:prstGeom>
            </p:spPr>
          </p:pic>
        </p:grpSp>
        <p:pic>
          <p:nvPicPr>
            <p:cNvPr id="70" name="Picture 69" descr="A blue and white wallet&#10;&#10;AI-generated content may be incorrect.">
              <a:extLst>
                <a:ext uri="{FF2B5EF4-FFF2-40B4-BE49-F238E27FC236}">
                  <a16:creationId xmlns:a16="http://schemas.microsoft.com/office/drawing/2014/main" id="{0E4B3C0D-B1B4-6F5B-2360-A4AE4E7CDAA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02921" y="1447825"/>
              <a:ext cx="1022400" cy="1022400"/>
            </a:xfrm>
            <a:prstGeom prst="rect">
              <a:avLst/>
            </a:prstGeom>
          </p:spPr>
        </p:pic>
      </p:grpSp>
      <p:grpSp>
        <p:nvGrpSpPr>
          <p:cNvPr id="153" name="Group 152">
            <a:extLst>
              <a:ext uri="{FF2B5EF4-FFF2-40B4-BE49-F238E27FC236}">
                <a16:creationId xmlns:a16="http://schemas.microsoft.com/office/drawing/2014/main" id="{8F6081A4-8637-72A1-B0A1-CFA97AC0302B}"/>
              </a:ext>
            </a:extLst>
          </p:cNvPr>
          <p:cNvGrpSpPr/>
          <p:nvPr/>
        </p:nvGrpSpPr>
        <p:grpSpPr>
          <a:xfrm>
            <a:off x="5987540" y="2982477"/>
            <a:ext cx="5312364" cy="1260001"/>
            <a:chOff x="6002921" y="2996086"/>
            <a:chExt cx="5312364" cy="1260001"/>
          </a:xfrm>
        </p:grpSpPr>
        <p:sp>
          <p:nvSpPr>
            <p:cNvPr id="143" name="Rectangle: Rounded Corners 142">
              <a:extLst>
                <a:ext uri="{FF2B5EF4-FFF2-40B4-BE49-F238E27FC236}">
                  <a16:creationId xmlns:a16="http://schemas.microsoft.com/office/drawing/2014/main" id="{771C4F4A-6238-FBC9-5F57-1B834769C639}"/>
                </a:ext>
              </a:extLst>
            </p:cNvPr>
            <p:cNvSpPr/>
            <p:nvPr/>
          </p:nvSpPr>
          <p:spPr>
            <a:xfrm>
              <a:off x="6010399" y="2996087"/>
              <a:ext cx="45719" cy="1260000"/>
            </a:xfrm>
            <a:prstGeom prst="roundRect">
              <a:avLst/>
            </a:prstGeom>
            <a:solidFill>
              <a:srgbClr val="75C8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44" name="Rectangle: Rounded Corners 143">
              <a:extLst>
                <a:ext uri="{FF2B5EF4-FFF2-40B4-BE49-F238E27FC236}">
                  <a16:creationId xmlns:a16="http://schemas.microsoft.com/office/drawing/2014/main" id="{13854CDF-6E70-D9B2-057B-68CC8A908DBE}"/>
                </a:ext>
              </a:extLst>
            </p:cNvPr>
            <p:cNvSpPr/>
            <p:nvPr/>
          </p:nvSpPr>
          <p:spPr>
            <a:xfrm>
              <a:off x="6086599" y="2996086"/>
              <a:ext cx="5228686" cy="1260000"/>
            </a:xfrm>
            <a:prstGeom prst="roundRect">
              <a:avLst>
                <a:gd name="adj" fmla="val 8280"/>
              </a:avLst>
            </a:prstGeom>
            <a:solidFill>
              <a:schemeClr val="accent1">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45" name="TextBox 144">
              <a:extLst>
                <a:ext uri="{FF2B5EF4-FFF2-40B4-BE49-F238E27FC236}">
                  <a16:creationId xmlns:a16="http://schemas.microsoft.com/office/drawing/2014/main" id="{2F00A01C-087B-2D94-F78C-C2A97A1E08C0}"/>
                </a:ext>
              </a:extLst>
            </p:cNvPr>
            <p:cNvSpPr txBox="1"/>
            <p:nvPr/>
          </p:nvSpPr>
          <p:spPr>
            <a:xfrm>
              <a:off x="7078663" y="3068514"/>
              <a:ext cx="3937025" cy="307777"/>
            </a:xfrm>
            <a:prstGeom prst="rect">
              <a:avLst/>
            </a:prstGeom>
            <a:noFill/>
          </p:spPr>
          <p:txBody>
            <a:bodyPr wrap="square" rtlCol="0">
              <a:spAutoFit/>
            </a:bodyPr>
            <a:lstStyle/>
            <a:p>
              <a:r>
                <a:rPr lang="vi-VN" sz="1400" b="1" dirty="0">
                  <a:solidFill>
                    <a:srgbClr val="255295"/>
                  </a:solidFill>
                  <a:latin typeface="Roboto" pitchFamily="2" charset="0"/>
                  <a:ea typeface="Roboto" pitchFamily="2" charset="0"/>
                </a:rPr>
                <a:t>Khả năng kết nối</a:t>
              </a:r>
            </a:p>
          </p:txBody>
        </p:sp>
        <p:grpSp>
          <p:nvGrpSpPr>
            <p:cNvPr id="146" name="Group 145">
              <a:extLst>
                <a:ext uri="{FF2B5EF4-FFF2-40B4-BE49-F238E27FC236}">
                  <a16:creationId xmlns:a16="http://schemas.microsoft.com/office/drawing/2014/main" id="{D66B4EDA-32E1-5595-3B18-9C50D68CC4CB}"/>
                </a:ext>
              </a:extLst>
            </p:cNvPr>
            <p:cNvGrpSpPr/>
            <p:nvPr/>
          </p:nvGrpSpPr>
          <p:grpSpPr>
            <a:xfrm>
              <a:off x="7028210" y="3376291"/>
              <a:ext cx="4151725" cy="276999"/>
              <a:chOff x="1271301" y="1729170"/>
              <a:chExt cx="4151725" cy="276999"/>
            </a:xfrm>
          </p:grpSpPr>
          <p:sp>
            <p:nvSpPr>
              <p:cNvPr id="151" name="TextBox 150">
                <a:extLst>
                  <a:ext uri="{FF2B5EF4-FFF2-40B4-BE49-F238E27FC236}">
                    <a16:creationId xmlns:a16="http://schemas.microsoft.com/office/drawing/2014/main" id="{954A680C-3E9F-7FD8-400E-A102CA9C5B07}"/>
                  </a:ext>
                </a:extLst>
              </p:cNvPr>
              <p:cNvSpPr txBox="1"/>
              <p:nvPr/>
            </p:nvSpPr>
            <p:spPr>
              <a:xfrm>
                <a:off x="1321753" y="1729170"/>
                <a:ext cx="4101273"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Tương thích EBSI, EUDI Wallet, DIDComm.</a:t>
                </a:r>
              </a:p>
            </p:txBody>
          </p:sp>
          <p:pic>
            <p:nvPicPr>
              <p:cNvPr id="152" name="Graphic 151" descr="Badge Tick1 with solid fill">
                <a:extLst>
                  <a:ext uri="{FF2B5EF4-FFF2-40B4-BE49-F238E27FC236}">
                    <a16:creationId xmlns:a16="http://schemas.microsoft.com/office/drawing/2014/main" id="{19AA9DF4-8340-536F-6980-4D02EF67A52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71301" y="1830919"/>
                <a:ext cx="100903" cy="100903"/>
              </a:xfrm>
              <a:prstGeom prst="rect">
                <a:avLst/>
              </a:prstGeom>
            </p:spPr>
          </p:pic>
        </p:grpSp>
        <p:grpSp>
          <p:nvGrpSpPr>
            <p:cNvPr id="147" name="Group 146">
              <a:extLst>
                <a:ext uri="{FF2B5EF4-FFF2-40B4-BE49-F238E27FC236}">
                  <a16:creationId xmlns:a16="http://schemas.microsoft.com/office/drawing/2014/main" id="{173BFCA0-7A61-6F35-2CCE-884E85D1A0B8}"/>
                </a:ext>
              </a:extLst>
            </p:cNvPr>
            <p:cNvGrpSpPr/>
            <p:nvPr/>
          </p:nvGrpSpPr>
          <p:grpSpPr>
            <a:xfrm>
              <a:off x="7028210" y="3656049"/>
              <a:ext cx="4241356" cy="276999"/>
              <a:chOff x="1271301" y="2170853"/>
              <a:chExt cx="4241356" cy="276999"/>
            </a:xfrm>
          </p:grpSpPr>
          <p:sp>
            <p:nvSpPr>
              <p:cNvPr id="149" name="TextBox 148">
                <a:extLst>
                  <a:ext uri="{FF2B5EF4-FFF2-40B4-BE49-F238E27FC236}">
                    <a16:creationId xmlns:a16="http://schemas.microsoft.com/office/drawing/2014/main" id="{BA0F4BC0-FE9F-1EF2-704B-97A231D609D0}"/>
                  </a:ext>
                </a:extLst>
              </p:cNvPr>
              <p:cNvSpPr txBox="1"/>
              <p:nvPr/>
            </p:nvSpPr>
            <p:spPr>
              <a:xfrm>
                <a:off x="1321752" y="2170853"/>
                <a:ext cx="4190905"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Sẵn sàng kết nối cross-border với hệ sinh thái eID quốc tế</a:t>
                </a:r>
              </a:p>
            </p:txBody>
          </p:sp>
          <p:pic>
            <p:nvPicPr>
              <p:cNvPr id="150" name="Graphic 149" descr="Badge Tick1 with solid fill">
                <a:extLst>
                  <a:ext uri="{FF2B5EF4-FFF2-40B4-BE49-F238E27FC236}">
                    <a16:creationId xmlns:a16="http://schemas.microsoft.com/office/drawing/2014/main" id="{6E052506-98CC-BA67-4273-C0D5B1609A2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71301" y="2254616"/>
                <a:ext cx="100903" cy="100903"/>
              </a:xfrm>
              <a:prstGeom prst="rect">
                <a:avLst/>
              </a:prstGeom>
            </p:spPr>
          </p:pic>
        </p:grpSp>
        <p:pic>
          <p:nvPicPr>
            <p:cNvPr id="76" name="Picture 75" descr="A blue cloud with dots&#10;&#10;AI-generated content may be incorrect.">
              <a:extLst>
                <a:ext uri="{FF2B5EF4-FFF2-40B4-BE49-F238E27FC236}">
                  <a16:creationId xmlns:a16="http://schemas.microsoft.com/office/drawing/2014/main" id="{81B357BE-078D-3F74-33BE-CC391724276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02921" y="3142090"/>
              <a:ext cx="1022400" cy="1022400"/>
            </a:xfrm>
            <a:prstGeom prst="rect">
              <a:avLst/>
            </a:prstGeom>
          </p:spPr>
        </p:pic>
      </p:grpSp>
    </p:spTree>
    <p:extLst>
      <p:ext uri="{BB962C8B-B14F-4D97-AF65-F5344CB8AC3E}">
        <p14:creationId xmlns:p14="http://schemas.microsoft.com/office/powerpoint/2010/main" val="2659447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fade">
                                      <p:cBhvr>
                                        <p:cTn id="7" dur="500"/>
                                        <p:tgtEl>
                                          <p:spTgt spid="117"/>
                                        </p:tgtEl>
                                      </p:cBhvr>
                                    </p:animEffect>
                                    <p:anim calcmode="lin" valueType="num">
                                      <p:cBhvr>
                                        <p:cTn id="8" dur="500" fill="hold"/>
                                        <p:tgtEl>
                                          <p:spTgt spid="117"/>
                                        </p:tgtEl>
                                        <p:attrNameLst>
                                          <p:attrName>ppt_x</p:attrName>
                                        </p:attrNameLst>
                                      </p:cBhvr>
                                      <p:tavLst>
                                        <p:tav tm="0">
                                          <p:val>
                                            <p:strVal val="#ppt_x"/>
                                          </p:val>
                                        </p:tav>
                                        <p:tav tm="100000">
                                          <p:val>
                                            <p:strVal val="#ppt_x"/>
                                          </p:val>
                                        </p:tav>
                                      </p:tavLst>
                                    </p:anim>
                                    <p:anim calcmode="lin" valueType="num">
                                      <p:cBhvr>
                                        <p:cTn id="9" dur="500" fill="hold"/>
                                        <p:tgtEl>
                                          <p:spTgt spid="117"/>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05"/>
                                        </p:tgtEl>
                                        <p:attrNameLst>
                                          <p:attrName>style.visibility</p:attrName>
                                        </p:attrNameLst>
                                      </p:cBhvr>
                                      <p:to>
                                        <p:strVal val="visible"/>
                                      </p:to>
                                    </p:set>
                                    <p:animEffect transition="in" filter="fade">
                                      <p:cBhvr>
                                        <p:cTn id="12" dur="750"/>
                                        <p:tgtEl>
                                          <p:spTgt spid="105"/>
                                        </p:tgtEl>
                                      </p:cBhvr>
                                    </p:animEffect>
                                    <p:anim calcmode="lin" valueType="num">
                                      <p:cBhvr>
                                        <p:cTn id="13" dur="750" fill="hold"/>
                                        <p:tgtEl>
                                          <p:spTgt spid="105"/>
                                        </p:tgtEl>
                                        <p:attrNameLst>
                                          <p:attrName>ppt_x</p:attrName>
                                        </p:attrNameLst>
                                      </p:cBhvr>
                                      <p:tavLst>
                                        <p:tav tm="0">
                                          <p:val>
                                            <p:strVal val="#ppt_x"/>
                                          </p:val>
                                        </p:tav>
                                        <p:tav tm="100000">
                                          <p:val>
                                            <p:strVal val="#ppt_x"/>
                                          </p:val>
                                        </p:tav>
                                      </p:tavLst>
                                    </p:anim>
                                    <p:anim calcmode="lin" valueType="num">
                                      <p:cBhvr>
                                        <p:cTn id="14" dur="750" fill="hold"/>
                                        <p:tgtEl>
                                          <p:spTgt spid="105"/>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29"/>
                                        </p:tgtEl>
                                        <p:attrNameLst>
                                          <p:attrName>style.visibility</p:attrName>
                                        </p:attrNameLst>
                                      </p:cBhvr>
                                      <p:to>
                                        <p:strVal val="visible"/>
                                      </p:to>
                                    </p:set>
                                    <p:animEffect transition="in" filter="fade">
                                      <p:cBhvr>
                                        <p:cTn id="17" dur="750"/>
                                        <p:tgtEl>
                                          <p:spTgt spid="129"/>
                                        </p:tgtEl>
                                      </p:cBhvr>
                                    </p:animEffect>
                                    <p:anim calcmode="lin" valueType="num">
                                      <p:cBhvr>
                                        <p:cTn id="18" dur="750" fill="hold"/>
                                        <p:tgtEl>
                                          <p:spTgt spid="129"/>
                                        </p:tgtEl>
                                        <p:attrNameLst>
                                          <p:attrName>ppt_x</p:attrName>
                                        </p:attrNameLst>
                                      </p:cBhvr>
                                      <p:tavLst>
                                        <p:tav tm="0">
                                          <p:val>
                                            <p:strVal val="#ppt_x"/>
                                          </p:val>
                                        </p:tav>
                                        <p:tav tm="100000">
                                          <p:val>
                                            <p:strVal val="#ppt_x"/>
                                          </p:val>
                                        </p:tav>
                                      </p:tavLst>
                                    </p:anim>
                                    <p:anim calcmode="lin" valueType="num">
                                      <p:cBhvr>
                                        <p:cTn id="19" dur="750" fill="hold"/>
                                        <p:tgtEl>
                                          <p:spTgt spid="129"/>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141"/>
                                        </p:tgtEl>
                                        <p:attrNameLst>
                                          <p:attrName>style.visibility</p:attrName>
                                        </p:attrNameLst>
                                      </p:cBhvr>
                                      <p:to>
                                        <p:strVal val="visible"/>
                                      </p:to>
                                    </p:set>
                                    <p:animEffect transition="in" filter="fade">
                                      <p:cBhvr>
                                        <p:cTn id="22" dur="1000"/>
                                        <p:tgtEl>
                                          <p:spTgt spid="141"/>
                                        </p:tgtEl>
                                      </p:cBhvr>
                                    </p:animEffect>
                                    <p:anim calcmode="lin" valueType="num">
                                      <p:cBhvr>
                                        <p:cTn id="23" dur="1000" fill="hold"/>
                                        <p:tgtEl>
                                          <p:spTgt spid="141"/>
                                        </p:tgtEl>
                                        <p:attrNameLst>
                                          <p:attrName>ppt_x</p:attrName>
                                        </p:attrNameLst>
                                      </p:cBhvr>
                                      <p:tavLst>
                                        <p:tav tm="0">
                                          <p:val>
                                            <p:strVal val="#ppt_x"/>
                                          </p:val>
                                        </p:tav>
                                        <p:tav tm="100000">
                                          <p:val>
                                            <p:strVal val="#ppt_x"/>
                                          </p:val>
                                        </p:tav>
                                      </p:tavLst>
                                    </p:anim>
                                    <p:anim calcmode="lin" valueType="num">
                                      <p:cBhvr>
                                        <p:cTn id="24" dur="1000" fill="hold"/>
                                        <p:tgtEl>
                                          <p:spTgt spid="141"/>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153"/>
                                        </p:tgtEl>
                                        <p:attrNameLst>
                                          <p:attrName>style.visibility</p:attrName>
                                        </p:attrNameLst>
                                      </p:cBhvr>
                                      <p:to>
                                        <p:strVal val="visible"/>
                                      </p:to>
                                    </p:set>
                                    <p:animEffect transition="in" filter="fade">
                                      <p:cBhvr>
                                        <p:cTn id="27" dur="1000"/>
                                        <p:tgtEl>
                                          <p:spTgt spid="153"/>
                                        </p:tgtEl>
                                      </p:cBhvr>
                                    </p:animEffect>
                                    <p:anim calcmode="lin" valueType="num">
                                      <p:cBhvr>
                                        <p:cTn id="28" dur="1000" fill="hold"/>
                                        <p:tgtEl>
                                          <p:spTgt spid="153"/>
                                        </p:tgtEl>
                                        <p:attrNameLst>
                                          <p:attrName>ppt_x</p:attrName>
                                        </p:attrNameLst>
                                      </p:cBhvr>
                                      <p:tavLst>
                                        <p:tav tm="0">
                                          <p:val>
                                            <p:strVal val="#ppt_x"/>
                                          </p:val>
                                        </p:tav>
                                        <p:tav tm="100000">
                                          <p:val>
                                            <p:strVal val="#ppt_x"/>
                                          </p:val>
                                        </p:tav>
                                      </p:tavLst>
                                    </p:anim>
                                    <p:anim calcmode="lin" valueType="num">
                                      <p:cBhvr>
                                        <p:cTn id="29" dur="1000" fill="hold"/>
                                        <p:tgtEl>
                                          <p:spTgt spid="1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C2A4FD8-6FDA-2F00-FDCD-7A33962BFDF8}"/>
              </a:ext>
            </a:extLst>
          </p:cNvPr>
          <p:cNvGrpSpPr/>
          <p:nvPr/>
        </p:nvGrpSpPr>
        <p:grpSpPr>
          <a:xfrm>
            <a:off x="135512" y="274505"/>
            <a:ext cx="6210677" cy="778598"/>
            <a:chOff x="307817" y="1168754"/>
            <a:chExt cx="6210677" cy="778598"/>
          </a:xfrm>
        </p:grpSpPr>
        <p:sp>
          <p:nvSpPr>
            <p:cNvPr id="3" name="Rectangle: Rounded Corners 2">
              <a:extLst>
                <a:ext uri="{FF2B5EF4-FFF2-40B4-BE49-F238E27FC236}">
                  <a16:creationId xmlns:a16="http://schemas.microsoft.com/office/drawing/2014/main" id="{EE1685C6-859E-9953-4FEF-514EACDFC162}"/>
                </a:ext>
              </a:extLst>
            </p:cNvPr>
            <p:cNvSpPr/>
            <p:nvPr/>
          </p:nvSpPr>
          <p:spPr>
            <a:xfrm>
              <a:off x="307817" y="1168754"/>
              <a:ext cx="6210677" cy="778598"/>
            </a:xfrm>
            <a:prstGeom prst="roundRect">
              <a:avLst>
                <a:gd name="adj" fmla="val 50000"/>
              </a:avLst>
            </a:prstGeom>
            <a:solidFill>
              <a:schemeClr val="accent1">
                <a:lumMod val="20000"/>
                <a:lumOff val="8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4" name="Group 3">
              <a:extLst>
                <a:ext uri="{FF2B5EF4-FFF2-40B4-BE49-F238E27FC236}">
                  <a16:creationId xmlns:a16="http://schemas.microsoft.com/office/drawing/2014/main" id="{0FE5AB94-3638-206D-744F-6548DAB8C63D}"/>
                </a:ext>
              </a:extLst>
            </p:cNvPr>
            <p:cNvGrpSpPr/>
            <p:nvPr/>
          </p:nvGrpSpPr>
          <p:grpSpPr>
            <a:xfrm>
              <a:off x="307818" y="1168754"/>
              <a:ext cx="778598" cy="778598"/>
              <a:chOff x="307818" y="1168754"/>
              <a:chExt cx="778598" cy="778598"/>
            </a:xfrm>
          </p:grpSpPr>
          <p:sp>
            <p:nvSpPr>
              <p:cNvPr id="6" name="Oval 5">
                <a:extLst>
                  <a:ext uri="{FF2B5EF4-FFF2-40B4-BE49-F238E27FC236}">
                    <a16:creationId xmlns:a16="http://schemas.microsoft.com/office/drawing/2014/main" id="{D5E11159-72B9-92D4-4A40-BFE410F5DF6D}"/>
                  </a:ext>
                </a:extLst>
              </p:cNvPr>
              <p:cNvSpPr/>
              <p:nvPr/>
            </p:nvSpPr>
            <p:spPr>
              <a:xfrm>
                <a:off x="307818" y="1168754"/>
                <a:ext cx="778598" cy="778598"/>
              </a:xfrm>
              <a:prstGeom prst="ellipse">
                <a:avLst/>
              </a:prstGeom>
              <a:solidFill>
                <a:srgbClr val="2455A4"/>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 name="TextBox 6">
                <a:extLst>
                  <a:ext uri="{FF2B5EF4-FFF2-40B4-BE49-F238E27FC236}">
                    <a16:creationId xmlns:a16="http://schemas.microsoft.com/office/drawing/2014/main" id="{D9264F10-ECAC-8F1B-9A9D-C7128576816D}"/>
                  </a:ext>
                </a:extLst>
              </p:cNvPr>
              <p:cNvSpPr txBox="1"/>
              <p:nvPr/>
            </p:nvSpPr>
            <p:spPr>
              <a:xfrm>
                <a:off x="497941" y="1204110"/>
                <a:ext cx="398352" cy="707886"/>
              </a:xfrm>
              <a:prstGeom prst="rect">
                <a:avLst/>
              </a:prstGeom>
              <a:noFill/>
            </p:spPr>
            <p:txBody>
              <a:bodyPr wrap="square" rtlCol="0">
                <a:spAutoFit/>
              </a:bodyPr>
              <a:lstStyle/>
              <a:p>
                <a:pPr algn="ctr"/>
                <a:r>
                  <a:rPr lang="en-US" sz="4000" b="1" dirty="0">
                    <a:solidFill>
                      <a:schemeClr val="bg1"/>
                    </a:solidFill>
                    <a:latin typeface="Roboto" pitchFamily="2" charset="0"/>
                    <a:ea typeface="Roboto" pitchFamily="2" charset="0"/>
                  </a:rPr>
                  <a:t>3</a:t>
                </a:r>
                <a:endParaRPr lang="vi-VN" sz="4000" b="1" dirty="0">
                  <a:solidFill>
                    <a:schemeClr val="bg1"/>
                  </a:solidFill>
                  <a:latin typeface="Roboto" pitchFamily="2" charset="0"/>
                  <a:ea typeface="Roboto" pitchFamily="2" charset="0"/>
                </a:endParaRPr>
              </a:p>
            </p:txBody>
          </p:sp>
        </p:grpSp>
        <p:sp>
          <p:nvSpPr>
            <p:cNvPr id="5" name="TextBox 4">
              <a:extLst>
                <a:ext uri="{FF2B5EF4-FFF2-40B4-BE49-F238E27FC236}">
                  <a16:creationId xmlns:a16="http://schemas.microsoft.com/office/drawing/2014/main" id="{B6C486E4-4E8B-DEE3-206F-56CECAA6A2CD}"/>
                </a:ext>
              </a:extLst>
            </p:cNvPr>
            <p:cNvSpPr txBox="1"/>
            <p:nvPr/>
          </p:nvSpPr>
          <p:spPr>
            <a:xfrm>
              <a:off x="1276539" y="1281054"/>
              <a:ext cx="4846622" cy="553998"/>
            </a:xfrm>
            <a:prstGeom prst="rect">
              <a:avLst/>
            </a:prstGeom>
            <a:noFill/>
          </p:spPr>
          <p:txBody>
            <a:bodyPr wrap="square" rtlCol="0">
              <a:spAutoFit/>
            </a:bodyPr>
            <a:lstStyle/>
            <a:p>
              <a:r>
                <a:rPr lang="en-US" sz="3000" b="1" dirty="0">
                  <a:solidFill>
                    <a:srgbClr val="255295"/>
                  </a:solidFill>
                  <a:latin typeface="Roboto" pitchFamily="2" charset="0"/>
                  <a:ea typeface="Roboto" pitchFamily="2" charset="0"/>
                </a:rPr>
                <a:t>KIẾN TRÚC HỆ THỐNG</a:t>
              </a:r>
              <a:endParaRPr lang="vi-VN" sz="3000" b="1" dirty="0">
                <a:solidFill>
                  <a:srgbClr val="255295"/>
                </a:solidFill>
                <a:latin typeface="Roboto" pitchFamily="2" charset="0"/>
                <a:ea typeface="Roboto" pitchFamily="2" charset="0"/>
              </a:endParaRPr>
            </a:p>
          </p:txBody>
        </p:sp>
      </p:grpSp>
      <p:sp>
        <p:nvSpPr>
          <p:cNvPr id="11" name="TextBox 10">
            <a:extLst>
              <a:ext uri="{FF2B5EF4-FFF2-40B4-BE49-F238E27FC236}">
                <a16:creationId xmlns:a16="http://schemas.microsoft.com/office/drawing/2014/main" id="{3C1B4288-098C-4D86-269C-95B4F7A4EDEF}"/>
              </a:ext>
            </a:extLst>
          </p:cNvPr>
          <p:cNvSpPr txBox="1"/>
          <p:nvPr/>
        </p:nvSpPr>
        <p:spPr>
          <a:xfrm>
            <a:off x="327976" y="1648793"/>
            <a:ext cx="8256767" cy="307777"/>
          </a:xfrm>
          <a:prstGeom prst="rect">
            <a:avLst/>
          </a:prstGeom>
          <a:noFill/>
        </p:spPr>
        <p:txBody>
          <a:bodyPr wrap="square" rtlCol="0">
            <a:spAutoFit/>
          </a:bodyPr>
          <a:lstStyle/>
          <a:p>
            <a:r>
              <a:rPr lang="vi-VN" sz="1400" b="1" dirty="0">
                <a:solidFill>
                  <a:srgbClr val="255295"/>
                </a:solidFill>
                <a:latin typeface="Roboto" pitchFamily="2" charset="0"/>
                <a:ea typeface="Roboto" pitchFamily="2" charset="0"/>
              </a:rPr>
              <a:t>Quantera</a:t>
            </a:r>
            <a:r>
              <a:rPr lang="vi-VN" sz="1400" dirty="0">
                <a:solidFill>
                  <a:srgbClr val="255295"/>
                </a:solidFill>
                <a:latin typeface="Roboto" pitchFamily="2" charset="0"/>
                <a:ea typeface="Roboto" pitchFamily="2" charset="0"/>
              </a:rPr>
              <a:t> có kiến trúc đa tầng (Layered Architecture) đảm bảo </a:t>
            </a:r>
            <a:r>
              <a:rPr lang="vi-VN" sz="1400" b="1" dirty="0">
                <a:solidFill>
                  <a:srgbClr val="255295"/>
                </a:solidFill>
                <a:latin typeface="Roboto" pitchFamily="2" charset="0"/>
                <a:ea typeface="Roboto" pitchFamily="2" charset="0"/>
              </a:rPr>
              <a:t>tính mô-đun, bảo mật và mở rộng</a:t>
            </a:r>
            <a:r>
              <a:rPr lang="vi-VN" sz="1400" dirty="0">
                <a:solidFill>
                  <a:srgbClr val="255295"/>
                </a:solidFill>
                <a:latin typeface="Roboto" pitchFamily="2" charset="0"/>
                <a:ea typeface="Roboto" pitchFamily="2" charset="0"/>
              </a:rPr>
              <a:t>:</a:t>
            </a:r>
          </a:p>
        </p:txBody>
      </p:sp>
      <p:grpSp>
        <p:nvGrpSpPr>
          <p:cNvPr id="19" name="Group 18">
            <a:extLst>
              <a:ext uri="{FF2B5EF4-FFF2-40B4-BE49-F238E27FC236}">
                <a16:creationId xmlns:a16="http://schemas.microsoft.com/office/drawing/2014/main" id="{C14935BD-667A-3A8F-7181-F70A69792FE4}"/>
              </a:ext>
            </a:extLst>
          </p:cNvPr>
          <p:cNvGrpSpPr/>
          <p:nvPr/>
        </p:nvGrpSpPr>
        <p:grpSpPr>
          <a:xfrm>
            <a:off x="422157" y="2222141"/>
            <a:ext cx="5292044" cy="1015663"/>
            <a:chOff x="22107" y="1635894"/>
            <a:chExt cx="5292044" cy="1015663"/>
          </a:xfrm>
        </p:grpSpPr>
        <p:sp>
          <p:nvSpPr>
            <p:cNvPr id="8" name="TextBox 7">
              <a:extLst>
                <a:ext uri="{FF2B5EF4-FFF2-40B4-BE49-F238E27FC236}">
                  <a16:creationId xmlns:a16="http://schemas.microsoft.com/office/drawing/2014/main" id="{A80299D7-BFA8-AFB7-EB22-0FB463F2DC2C}"/>
                </a:ext>
              </a:extLst>
            </p:cNvPr>
            <p:cNvSpPr txBox="1"/>
            <p:nvPr/>
          </p:nvSpPr>
          <p:spPr>
            <a:xfrm>
              <a:off x="22107" y="1635894"/>
              <a:ext cx="1165545" cy="1015663"/>
            </a:xfrm>
            <a:prstGeom prst="rect">
              <a:avLst/>
            </a:prstGeom>
            <a:noFill/>
          </p:spPr>
          <p:txBody>
            <a:bodyPr wrap="square" rtlCol="0">
              <a:spAutoFit/>
            </a:bodyPr>
            <a:lstStyle/>
            <a:p>
              <a:pPr algn="ctr"/>
              <a:r>
                <a:rPr lang="vi-VN" sz="6000" b="1" dirty="0">
                  <a:solidFill>
                    <a:srgbClr val="C1E5F5"/>
                  </a:solidFill>
                  <a:latin typeface="Roboto" pitchFamily="2" charset="0"/>
                  <a:ea typeface="Roboto" pitchFamily="2" charset="0"/>
                </a:rPr>
                <a:t>01</a:t>
              </a:r>
            </a:p>
          </p:txBody>
        </p:sp>
        <p:sp>
          <p:nvSpPr>
            <p:cNvPr id="9" name="TextBox 8">
              <a:extLst>
                <a:ext uri="{FF2B5EF4-FFF2-40B4-BE49-F238E27FC236}">
                  <a16:creationId xmlns:a16="http://schemas.microsoft.com/office/drawing/2014/main" id="{24C60AA8-4749-35A3-B29A-B3A609382000}"/>
                </a:ext>
              </a:extLst>
            </p:cNvPr>
            <p:cNvSpPr txBox="1"/>
            <p:nvPr/>
          </p:nvSpPr>
          <p:spPr>
            <a:xfrm>
              <a:off x="1104234" y="1697450"/>
              <a:ext cx="3937025" cy="307777"/>
            </a:xfrm>
            <a:prstGeom prst="rect">
              <a:avLst/>
            </a:prstGeom>
            <a:noFill/>
          </p:spPr>
          <p:txBody>
            <a:bodyPr wrap="square" rtlCol="0">
              <a:spAutoFit/>
            </a:bodyPr>
            <a:lstStyle/>
            <a:p>
              <a:r>
                <a:rPr lang="vi-VN" sz="1400" b="1" dirty="0">
                  <a:solidFill>
                    <a:srgbClr val="255295"/>
                  </a:solidFill>
                  <a:latin typeface="Roboto" pitchFamily="2" charset="0"/>
                  <a:ea typeface="Roboto" pitchFamily="2" charset="0"/>
                </a:rPr>
                <a:t>USER LAYER</a:t>
              </a:r>
            </a:p>
          </p:txBody>
        </p:sp>
        <p:grpSp>
          <p:nvGrpSpPr>
            <p:cNvPr id="15" name="Group 14">
              <a:extLst>
                <a:ext uri="{FF2B5EF4-FFF2-40B4-BE49-F238E27FC236}">
                  <a16:creationId xmlns:a16="http://schemas.microsoft.com/office/drawing/2014/main" id="{1346AA0D-B5AB-4011-6AC8-4A9D37DF3DE5}"/>
                </a:ext>
              </a:extLst>
            </p:cNvPr>
            <p:cNvGrpSpPr/>
            <p:nvPr/>
          </p:nvGrpSpPr>
          <p:grpSpPr>
            <a:xfrm>
              <a:off x="1162426" y="2005227"/>
              <a:ext cx="4151725" cy="276999"/>
              <a:chOff x="1162426" y="2005227"/>
              <a:chExt cx="4151725" cy="276999"/>
            </a:xfrm>
          </p:grpSpPr>
          <p:sp>
            <p:nvSpPr>
              <p:cNvPr id="13" name="TextBox 12">
                <a:extLst>
                  <a:ext uri="{FF2B5EF4-FFF2-40B4-BE49-F238E27FC236}">
                    <a16:creationId xmlns:a16="http://schemas.microsoft.com/office/drawing/2014/main" id="{8FFF3AA4-874E-0D29-ABC5-A50858C36478}"/>
                  </a:ext>
                </a:extLst>
              </p:cNvPr>
              <p:cNvSpPr txBox="1"/>
              <p:nvPr/>
            </p:nvSpPr>
            <p:spPr>
              <a:xfrm>
                <a:off x="1212878" y="2005227"/>
                <a:ext cx="4101273"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Quản lý DID, VC, QES trong một ứng dụng.</a:t>
                </a:r>
              </a:p>
            </p:txBody>
          </p:sp>
          <p:pic>
            <p:nvPicPr>
              <p:cNvPr id="14" name="Graphic 13" descr="Badge Tick1 with solid fill">
                <a:extLst>
                  <a:ext uri="{FF2B5EF4-FFF2-40B4-BE49-F238E27FC236}">
                    <a16:creationId xmlns:a16="http://schemas.microsoft.com/office/drawing/2014/main" id="{C4D9E2CE-4115-ABBE-206D-13BA5AE752F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62426" y="2078401"/>
                <a:ext cx="100903" cy="100903"/>
              </a:xfrm>
              <a:prstGeom prst="rect">
                <a:avLst/>
              </a:prstGeom>
            </p:spPr>
          </p:pic>
        </p:grpSp>
        <p:grpSp>
          <p:nvGrpSpPr>
            <p:cNvPr id="16" name="Group 15">
              <a:extLst>
                <a:ext uri="{FF2B5EF4-FFF2-40B4-BE49-F238E27FC236}">
                  <a16:creationId xmlns:a16="http://schemas.microsoft.com/office/drawing/2014/main" id="{AE1FEA22-C294-C88D-C126-942A16EBC7E8}"/>
                </a:ext>
              </a:extLst>
            </p:cNvPr>
            <p:cNvGrpSpPr/>
            <p:nvPr/>
          </p:nvGrpSpPr>
          <p:grpSpPr>
            <a:xfrm>
              <a:off x="1162426" y="2271636"/>
              <a:ext cx="4151725" cy="276999"/>
              <a:chOff x="1162426" y="2005227"/>
              <a:chExt cx="4151725" cy="276999"/>
            </a:xfrm>
          </p:grpSpPr>
          <p:sp>
            <p:nvSpPr>
              <p:cNvPr id="17" name="TextBox 16">
                <a:extLst>
                  <a:ext uri="{FF2B5EF4-FFF2-40B4-BE49-F238E27FC236}">
                    <a16:creationId xmlns:a16="http://schemas.microsoft.com/office/drawing/2014/main" id="{06059951-1B27-7C3B-A4B4-03FDD9C2899B}"/>
                  </a:ext>
                </a:extLst>
              </p:cNvPr>
              <p:cNvSpPr txBox="1"/>
              <p:nvPr/>
            </p:nvSpPr>
            <p:spPr>
              <a:xfrm>
                <a:off x="1212878" y="2005227"/>
                <a:ext cx="4101273"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Giao diện người dùng cho đăng ký, ký và xác minh.</a:t>
                </a:r>
              </a:p>
            </p:txBody>
          </p:sp>
          <p:pic>
            <p:nvPicPr>
              <p:cNvPr id="18" name="Graphic 17" descr="Badge Tick1 with solid fill">
                <a:extLst>
                  <a:ext uri="{FF2B5EF4-FFF2-40B4-BE49-F238E27FC236}">
                    <a16:creationId xmlns:a16="http://schemas.microsoft.com/office/drawing/2014/main" id="{F56B5194-FE39-1F75-85A9-F10E13E9C8A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62426" y="2078401"/>
                <a:ext cx="100903" cy="100903"/>
              </a:xfrm>
              <a:prstGeom prst="rect">
                <a:avLst/>
              </a:prstGeom>
            </p:spPr>
          </p:pic>
        </p:grpSp>
      </p:grpSp>
      <p:grpSp>
        <p:nvGrpSpPr>
          <p:cNvPr id="32" name="Group 31">
            <a:extLst>
              <a:ext uri="{FF2B5EF4-FFF2-40B4-BE49-F238E27FC236}">
                <a16:creationId xmlns:a16="http://schemas.microsoft.com/office/drawing/2014/main" id="{FA476F9A-06E7-A138-7612-CC8E8830C83C}"/>
              </a:ext>
            </a:extLst>
          </p:cNvPr>
          <p:cNvGrpSpPr/>
          <p:nvPr/>
        </p:nvGrpSpPr>
        <p:grpSpPr>
          <a:xfrm>
            <a:off x="422157" y="3567085"/>
            <a:ext cx="5292044" cy="1117594"/>
            <a:chOff x="203082" y="2972489"/>
            <a:chExt cx="5292044" cy="1117594"/>
          </a:xfrm>
        </p:grpSpPr>
        <p:sp>
          <p:nvSpPr>
            <p:cNvPr id="21" name="TextBox 20">
              <a:extLst>
                <a:ext uri="{FF2B5EF4-FFF2-40B4-BE49-F238E27FC236}">
                  <a16:creationId xmlns:a16="http://schemas.microsoft.com/office/drawing/2014/main" id="{7C5EDAFC-746A-0538-FEF1-1E8F966014C3}"/>
                </a:ext>
              </a:extLst>
            </p:cNvPr>
            <p:cNvSpPr txBox="1"/>
            <p:nvPr/>
          </p:nvSpPr>
          <p:spPr>
            <a:xfrm>
              <a:off x="203082" y="3069903"/>
              <a:ext cx="1165545" cy="1015663"/>
            </a:xfrm>
            <a:prstGeom prst="rect">
              <a:avLst/>
            </a:prstGeom>
            <a:noFill/>
          </p:spPr>
          <p:txBody>
            <a:bodyPr wrap="square" rtlCol="0">
              <a:spAutoFit/>
            </a:bodyPr>
            <a:lstStyle/>
            <a:p>
              <a:pPr algn="ctr"/>
              <a:r>
                <a:rPr lang="vi-VN" sz="6000" b="1" dirty="0">
                  <a:solidFill>
                    <a:srgbClr val="C1E5F5"/>
                  </a:solidFill>
                  <a:latin typeface="Roboto" pitchFamily="2" charset="0"/>
                  <a:ea typeface="Roboto" pitchFamily="2" charset="0"/>
                </a:rPr>
                <a:t>02</a:t>
              </a:r>
            </a:p>
          </p:txBody>
        </p:sp>
        <p:sp>
          <p:nvSpPr>
            <p:cNvPr id="22" name="TextBox 21">
              <a:extLst>
                <a:ext uri="{FF2B5EF4-FFF2-40B4-BE49-F238E27FC236}">
                  <a16:creationId xmlns:a16="http://schemas.microsoft.com/office/drawing/2014/main" id="{35D66BCC-1D0A-FD39-D330-C93E40B7A63A}"/>
                </a:ext>
              </a:extLst>
            </p:cNvPr>
            <p:cNvSpPr txBox="1"/>
            <p:nvPr/>
          </p:nvSpPr>
          <p:spPr>
            <a:xfrm>
              <a:off x="1285209" y="2972489"/>
              <a:ext cx="3937025" cy="307777"/>
            </a:xfrm>
            <a:prstGeom prst="rect">
              <a:avLst/>
            </a:prstGeom>
            <a:noFill/>
          </p:spPr>
          <p:txBody>
            <a:bodyPr wrap="square" rtlCol="0">
              <a:spAutoFit/>
            </a:bodyPr>
            <a:lstStyle/>
            <a:p>
              <a:r>
                <a:rPr lang="vi-VN" sz="1400" b="1" dirty="0">
                  <a:solidFill>
                    <a:srgbClr val="255295"/>
                  </a:solidFill>
                  <a:latin typeface="Roboto" pitchFamily="2" charset="0"/>
                  <a:ea typeface="Roboto" pitchFamily="2" charset="0"/>
                </a:rPr>
                <a:t>APPLICATION LAYER</a:t>
              </a:r>
            </a:p>
          </p:txBody>
        </p:sp>
        <p:grpSp>
          <p:nvGrpSpPr>
            <p:cNvPr id="23" name="Group 22">
              <a:extLst>
                <a:ext uri="{FF2B5EF4-FFF2-40B4-BE49-F238E27FC236}">
                  <a16:creationId xmlns:a16="http://schemas.microsoft.com/office/drawing/2014/main" id="{6B6C6CD1-2000-9FFD-4D67-A26D9F79B4D9}"/>
                </a:ext>
              </a:extLst>
            </p:cNvPr>
            <p:cNvGrpSpPr/>
            <p:nvPr/>
          </p:nvGrpSpPr>
          <p:grpSpPr>
            <a:xfrm>
              <a:off x="1343401" y="3280266"/>
              <a:ext cx="4151725" cy="276999"/>
              <a:chOff x="1162426" y="2005227"/>
              <a:chExt cx="4151725" cy="276999"/>
            </a:xfrm>
          </p:grpSpPr>
          <p:sp>
            <p:nvSpPr>
              <p:cNvPr id="27" name="TextBox 26">
                <a:extLst>
                  <a:ext uri="{FF2B5EF4-FFF2-40B4-BE49-F238E27FC236}">
                    <a16:creationId xmlns:a16="http://schemas.microsoft.com/office/drawing/2014/main" id="{26917D0D-3118-A754-0915-6AE1EB66963F}"/>
                  </a:ext>
                </a:extLst>
              </p:cNvPr>
              <p:cNvSpPr txBox="1"/>
              <p:nvPr/>
            </p:nvSpPr>
            <p:spPr>
              <a:xfrm>
                <a:off x="1212878" y="2005227"/>
                <a:ext cx="4101273" cy="276999"/>
              </a:xfrm>
              <a:prstGeom prst="rect">
                <a:avLst/>
              </a:prstGeom>
              <a:noFill/>
            </p:spPr>
            <p:txBody>
              <a:bodyPr wrap="square" rtlCol="0">
                <a:spAutoFit/>
              </a:bodyPr>
              <a:lstStyle/>
              <a:p>
                <a:r>
                  <a:rPr lang="en-US" sz="1200" dirty="0">
                    <a:solidFill>
                      <a:srgbClr val="255295"/>
                    </a:solidFill>
                    <a:latin typeface="Roboto" pitchFamily="2" charset="0"/>
                    <a:ea typeface="Roboto" pitchFamily="2" charset="0"/>
                  </a:rPr>
                  <a:t>API cho Issuer, Verifier, DID Resolver</a:t>
                </a:r>
                <a:r>
                  <a:rPr lang="vi-VN" sz="1200" dirty="0">
                    <a:solidFill>
                      <a:srgbClr val="255295"/>
                    </a:solidFill>
                    <a:latin typeface="Roboto" pitchFamily="2" charset="0"/>
                    <a:ea typeface="Roboto" pitchFamily="2" charset="0"/>
                  </a:rPr>
                  <a:t>.</a:t>
                </a:r>
              </a:p>
            </p:txBody>
          </p:sp>
          <p:pic>
            <p:nvPicPr>
              <p:cNvPr id="28" name="Graphic 27" descr="Badge Tick1 with solid fill">
                <a:extLst>
                  <a:ext uri="{FF2B5EF4-FFF2-40B4-BE49-F238E27FC236}">
                    <a16:creationId xmlns:a16="http://schemas.microsoft.com/office/drawing/2014/main" id="{53E8A61C-5252-C668-272E-6F85C079B04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62426" y="2078401"/>
                <a:ext cx="100903" cy="100903"/>
              </a:xfrm>
              <a:prstGeom prst="rect">
                <a:avLst/>
              </a:prstGeom>
            </p:spPr>
          </p:pic>
        </p:grpSp>
        <p:grpSp>
          <p:nvGrpSpPr>
            <p:cNvPr id="24" name="Group 23">
              <a:extLst>
                <a:ext uri="{FF2B5EF4-FFF2-40B4-BE49-F238E27FC236}">
                  <a16:creationId xmlns:a16="http://schemas.microsoft.com/office/drawing/2014/main" id="{9869F3D7-AA55-DB0E-9563-3270715D1DAB}"/>
                </a:ext>
              </a:extLst>
            </p:cNvPr>
            <p:cNvGrpSpPr/>
            <p:nvPr/>
          </p:nvGrpSpPr>
          <p:grpSpPr>
            <a:xfrm>
              <a:off x="1343401" y="3546675"/>
              <a:ext cx="4151725" cy="276999"/>
              <a:chOff x="1162426" y="2005227"/>
              <a:chExt cx="4151725" cy="276999"/>
            </a:xfrm>
          </p:grpSpPr>
          <p:sp>
            <p:nvSpPr>
              <p:cNvPr id="25" name="TextBox 24">
                <a:extLst>
                  <a:ext uri="{FF2B5EF4-FFF2-40B4-BE49-F238E27FC236}">
                    <a16:creationId xmlns:a16="http://schemas.microsoft.com/office/drawing/2014/main" id="{F91F144F-4BDC-30DE-3B51-788B5FC34499}"/>
                  </a:ext>
                </a:extLst>
              </p:cNvPr>
              <p:cNvSpPr txBox="1"/>
              <p:nvPr/>
            </p:nvSpPr>
            <p:spPr>
              <a:xfrm>
                <a:off x="1212878" y="2005227"/>
                <a:ext cx="4101273"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Các dApp: eID, văn bằng số, giao dịch xuyên biên giới.</a:t>
                </a:r>
              </a:p>
            </p:txBody>
          </p:sp>
          <p:pic>
            <p:nvPicPr>
              <p:cNvPr id="26" name="Graphic 25" descr="Badge Tick1 with solid fill">
                <a:extLst>
                  <a:ext uri="{FF2B5EF4-FFF2-40B4-BE49-F238E27FC236}">
                    <a16:creationId xmlns:a16="http://schemas.microsoft.com/office/drawing/2014/main" id="{170FFF9C-4621-6E00-BE8E-41FC72CD91C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62426" y="2078401"/>
                <a:ext cx="100903" cy="100903"/>
              </a:xfrm>
              <a:prstGeom prst="rect">
                <a:avLst/>
              </a:prstGeom>
            </p:spPr>
          </p:pic>
        </p:grpSp>
        <p:grpSp>
          <p:nvGrpSpPr>
            <p:cNvPr id="29" name="Group 28">
              <a:extLst>
                <a:ext uri="{FF2B5EF4-FFF2-40B4-BE49-F238E27FC236}">
                  <a16:creationId xmlns:a16="http://schemas.microsoft.com/office/drawing/2014/main" id="{F8E9121B-9150-B84C-1B45-26B039ACCE2D}"/>
                </a:ext>
              </a:extLst>
            </p:cNvPr>
            <p:cNvGrpSpPr/>
            <p:nvPr/>
          </p:nvGrpSpPr>
          <p:grpSpPr>
            <a:xfrm>
              <a:off x="1343401" y="3813084"/>
              <a:ext cx="4151725" cy="276999"/>
              <a:chOff x="1162426" y="2005227"/>
              <a:chExt cx="4151725" cy="276999"/>
            </a:xfrm>
          </p:grpSpPr>
          <p:sp>
            <p:nvSpPr>
              <p:cNvPr id="30" name="TextBox 29">
                <a:extLst>
                  <a:ext uri="{FF2B5EF4-FFF2-40B4-BE49-F238E27FC236}">
                    <a16:creationId xmlns:a16="http://schemas.microsoft.com/office/drawing/2014/main" id="{B9BEB647-180E-15E5-CF3C-376593CF2FAB}"/>
                  </a:ext>
                </a:extLst>
              </p:cNvPr>
              <p:cNvSpPr txBox="1"/>
              <p:nvPr/>
            </p:nvSpPr>
            <p:spPr>
              <a:xfrm>
                <a:off x="1212878" y="2005227"/>
                <a:ext cx="4101273"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SDKs cho Java, JS, Python.</a:t>
                </a:r>
              </a:p>
            </p:txBody>
          </p:sp>
          <p:pic>
            <p:nvPicPr>
              <p:cNvPr id="31" name="Graphic 30" descr="Badge Tick1 with solid fill">
                <a:extLst>
                  <a:ext uri="{FF2B5EF4-FFF2-40B4-BE49-F238E27FC236}">
                    <a16:creationId xmlns:a16="http://schemas.microsoft.com/office/drawing/2014/main" id="{2DAC2F2E-F74A-F188-9508-D0C498DA2CB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62426" y="2078401"/>
                <a:ext cx="100903" cy="100903"/>
              </a:xfrm>
              <a:prstGeom prst="rect">
                <a:avLst/>
              </a:prstGeom>
            </p:spPr>
          </p:pic>
        </p:grpSp>
      </p:grpSp>
      <p:grpSp>
        <p:nvGrpSpPr>
          <p:cNvPr id="33" name="Group 32">
            <a:extLst>
              <a:ext uri="{FF2B5EF4-FFF2-40B4-BE49-F238E27FC236}">
                <a16:creationId xmlns:a16="http://schemas.microsoft.com/office/drawing/2014/main" id="{C998F661-3DAD-DA92-CCE9-2C5D6BD64C3C}"/>
              </a:ext>
            </a:extLst>
          </p:cNvPr>
          <p:cNvGrpSpPr/>
          <p:nvPr/>
        </p:nvGrpSpPr>
        <p:grpSpPr>
          <a:xfrm>
            <a:off x="6304361" y="2222141"/>
            <a:ext cx="5292044" cy="1015663"/>
            <a:chOff x="22107" y="1635894"/>
            <a:chExt cx="5292044" cy="1015663"/>
          </a:xfrm>
        </p:grpSpPr>
        <p:sp>
          <p:nvSpPr>
            <p:cNvPr id="34" name="TextBox 33">
              <a:extLst>
                <a:ext uri="{FF2B5EF4-FFF2-40B4-BE49-F238E27FC236}">
                  <a16:creationId xmlns:a16="http://schemas.microsoft.com/office/drawing/2014/main" id="{609F22A7-6389-E795-EA92-A44BD4716A40}"/>
                </a:ext>
              </a:extLst>
            </p:cNvPr>
            <p:cNvSpPr txBox="1"/>
            <p:nvPr/>
          </p:nvSpPr>
          <p:spPr>
            <a:xfrm>
              <a:off x="22107" y="1635894"/>
              <a:ext cx="1165545" cy="1015663"/>
            </a:xfrm>
            <a:prstGeom prst="rect">
              <a:avLst/>
            </a:prstGeom>
            <a:noFill/>
          </p:spPr>
          <p:txBody>
            <a:bodyPr wrap="square" rtlCol="0">
              <a:spAutoFit/>
            </a:bodyPr>
            <a:lstStyle/>
            <a:p>
              <a:pPr algn="ctr"/>
              <a:r>
                <a:rPr lang="vi-VN" sz="6000" b="1" dirty="0">
                  <a:solidFill>
                    <a:srgbClr val="C1E5F5"/>
                  </a:solidFill>
                  <a:latin typeface="Roboto" pitchFamily="2" charset="0"/>
                  <a:ea typeface="Roboto" pitchFamily="2" charset="0"/>
                </a:rPr>
                <a:t>04</a:t>
              </a:r>
            </a:p>
          </p:txBody>
        </p:sp>
        <p:sp>
          <p:nvSpPr>
            <p:cNvPr id="35" name="TextBox 34">
              <a:extLst>
                <a:ext uri="{FF2B5EF4-FFF2-40B4-BE49-F238E27FC236}">
                  <a16:creationId xmlns:a16="http://schemas.microsoft.com/office/drawing/2014/main" id="{5601900B-CC9D-9582-36C8-A144B6A2AE84}"/>
                </a:ext>
              </a:extLst>
            </p:cNvPr>
            <p:cNvSpPr txBox="1"/>
            <p:nvPr/>
          </p:nvSpPr>
          <p:spPr>
            <a:xfrm>
              <a:off x="1104234" y="1697450"/>
              <a:ext cx="3937025" cy="307777"/>
            </a:xfrm>
            <a:prstGeom prst="rect">
              <a:avLst/>
            </a:prstGeom>
            <a:noFill/>
          </p:spPr>
          <p:txBody>
            <a:bodyPr wrap="square" rtlCol="0">
              <a:spAutoFit/>
            </a:bodyPr>
            <a:lstStyle/>
            <a:p>
              <a:r>
                <a:rPr lang="vi-VN" sz="1400" b="1" dirty="0">
                  <a:solidFill>
                    <a:srgbClr val="255295"/>
                  </a:solidFill>
                  <a:latin typeface="Roboto" pitchFamily="2" charset="0"/>
                  <a:ea typeface="Roboto" pitchFamily="2" charset="0"/>
                </a:rPr>
                <a:t>BLOCKCHAIN LAYER:</a:t>
              </a:r>
            </a:p>
          </p:txBody>
        </p:sp>
        <p:grpSp>
          <p:nvGrpSpPr>
            <p:cNvPr id="36" name="Group 35">
              <a:extLst>
                <a:ext uri="{FF2B5EF4-FFF2-40B4-BE49-F238E27FC236}">
                  <a16:creationId xmlns:a16="http://schemas.microsoft.com/office/drawing/2014/main" id="{80CDF084-F722-EAE0-8730-2D1064B64513}"/>
                </a:ext>
              </a:extLst>
            </p:cNvPr>
            <p:cNvGrpSpPr/>
            <p:nvPr/>
          </p:nvGrpSpPr>
          <p:grpSpPr>
            <a:xfrm>
              <a:off x="1162426" y="2005227"/>
              <a:ext cx="4151725" cy="276999"/>
              <a:chOff x="1162426" y="2005227"/>
              <a:chExt cx="4151725" cy="276999"/>
            </a:xfrm>
          </p:grpSpPr>
          <p:sp>
            <p:nvSpPr>
              <p:cNvPr id="40" name="TextBox 39">
                <a:extLst>
                  <a:ext uri="{FF2B5EF4-FFF2-40B4-BE49-F238E27FC236}">
                    <a16:creationId xmlns:a16="http://schemas.microsoft.com/office/drawing/2014/main" id="{2F7ED15F-AF51-A825-DA51-595C2C3AD5EE}"/>
                  </a:ext>
                </a:extLst>
              </p:cNvPr>
              <p:cNvSpPr txBox="1"/>
              <p:nvPr/>
            </p:nvSpPr>
            <p:spPr>
              <a:xfrm>
                <a:off x="1212878" y="2005227"/>
                <a:ext cx="4101273" cy="276999"/>
              </a:xfrm>
              <a:prstGeom prst="rect">
                <a:avLst/>
              </a:prstGeom>
              <a:noFill/>
            </p:spPr>
            <p:txBody>
              <a:bodyPr wrap="square" rtlCol="0">
                <a:spAutoFit/>
              </a:bodyPr>
              <a:lstStyle/>
              <a:p>
                <a:r>
                  <a:rPr lang="en-US" sz="1200" dirty="0">
                    <a:solidFill>
                      <a:srgbClr val="255295"/>
                    </a:solidFill>
                    <a:latin typeface="Roboto" pitchFamily="2" charset="0"/>
                    <a:ea typeface="Roboto" pitchFamily="2" charset="0"/>
                  </a:rPr>
                  <a:t>Mạng Hyperledger Fabric (permissioned blockchain)</a:t>
                </a:r>
                <a:r>
                  <a:rPr lang="vi-VN" sz="1200" dirty="0">
                    <a:solidFill>
                      <a:srgbClr val="255295"/>
                    </a:solidFill>
                    <a:latin typeface="Roboto" pitchFamily="2" charset="0"/>
                    <a:ea typeface="Roboto" pitchFamily="2" charset="0"/>
                  </a:rPr>
                  <a:t>.</a:t>
                </a:r>
              </a:p>
            </p:txBody>
          </p:sp>
          <p:pic>
            <p:nvPicPr>
              <p:cNvPr id="41" name="Graphic 40" descr="Badge Tick1 with solid fill">
                <a:extLst>
                  <a:ext uri="{FF2B5EF4-FFF2-40B4-BE49-F238E27FC236}">
                    <a16:creationId xmlns:a16="http://schemas.microsoft.com/office/drawing/2014/main" id="{733CC9FF-9A46-157E-CD57-C59BF81FAD4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62426" y="2078401"/>
                <a:ext cx="100903" cy="100903"/>
              </a:xfrm>
              <a:prstGeom prst="rect">
                <a:avLst/>
              </a:prstGeom>
            </p:spPr>
          </p:pic>
        </p:grpSp>
        <p:grpSp>
          <p:nvGrpSpPr>
            <p:cNvPr id="37" name="Group 36">
              <a:extLst>
                <a:ext uri="{FF2B5EF4-FFF2-40B4-BE49-F238E27FC236}">
                  <a16:creationId xmlns:a16="http://schemas.microsoft.com/office/drawing/2014/main" id="{19727094-6605-4EFA-FE32-576253F8F2FE}"/>
                </a:ext>
              </a:extLst>
            </p:cNvPr>
            <p:cNvGrpSpPr/>
            <p:nvPr/>
          </p:nvGrpSpPr>
          <p:grpSpPr>
            <a:xfrm>
              <a:off x="1162426" y="2271636"/>
              <a:ext cx="4151725" cy="276999"/>
              <a:chOff x="1162426" y="2005227"/>
              <a:chExt cx="4151725" cy="276999"/>
            </a:xfrm>
          </p:grpSpPr>
          <p:sp>
            <p:nvSpPr>
              <p:cNvPr id="38" name="TextBox 37">
                <a:extLst>
                  <a:ext uri="{FF2B5EF4-FFF2-40B4-BE49-F238E27FC236}">
                    <a16:creationId xmlns:a16="http://schemas.microsoft.com/office/drawing/2014/main" id="{341D2443-EB03-DF07-D6F9-DE8B61EE3D86}"/>
                  </a:ext>
                </a:extLst>
              </p:cNvPr>
              <p:cNvSpPr txBox="1"/>
              <p:nvPr/>
            </p:nvSpPr>
            <p:spPr>
              <a:xfrm>
                <a:off x="1212878" y="2005227"/>
                <a:ext cx="4101273"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Chaincode quản lý DID, VC, chữ ký.</a:t>
                </a:r>
              </a:p>
            </p:txBody>
          </p:sp>
          <p:pic>
            <p:nvPicPr>
              <p:cNvPr id="39" name="Graphic 38" descr="Badge Tick1 with solid fill">
                <a:extLst>
                  <a:ext uri="{FF2B5EF4-FFF2-40B4-BE49-F238E27FC236}">
                    <a16:creationId xmlns:a16="http://schemas.microsoft.com/office/drawing/2014/main" id="{C6CFEE0E-913E-1064-8A19-400FE59E77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62426" y="2078401"/>
                <a:ext cx="100903" cy="100903"/>
              </a:xfrm>
              <a:prstGeom prst="rect">
                <a:avLst/>
              </a:prstGeom>
            </p:spPr>
          </p:pic>
        </p:grpSp>
      </p:grpSp>
      <p:grpSp>
        <p:nvGrpSpPr>
          <p:cNvPr id="42" name="Group 41">
            <a:extLst>
              <a:ext uri="{FF2B5EF4-FFF2-40B4-BE49-F238E27FC236}">
                <a16:creationId xmlns:a16="http://schemas.microsoft.com/office/drawing/2014/main" id="{FC4B68C4-2B04-9687-1882-FF30F8ACF48D}"/>
              </a:ext>
            </a:extLst>
          </p:cNvPr>
          <p:cNvGrpSpPr/>
          <p:nvPr/>
        </p:nvGrpSpPr>
        <p:grpSpPr>
          <a:xfrm>
            <a:off x="422157" y="5013959"/>
            <a:ext cx="5292044" cy="1097407"/>
            <a:chOff x="22107" y="1635894"/>
            <a:chExt cx="5292044" cy="1097407"/>
          </a:xfrm>
        </p:grpSpPr>
        <p:sp>
          <p:nvSpPr>
            <p:cNvPr id="43" name="TextBox 42">
              <a:extLst>
                <a:ext uri="{FF2B5EF4-FFF2-40B4-BE49-F238E27FC236}">
                  <a16:creationId xmlns:a16="http://schemas.microsoft.com/office/drawing/2014/main" id="{01AF1DAF-9F9F-C4E6-73CD-BF018D9694B2}"/>
                </a:ext>
              </a:extLst>
            </p:cNvPr>
            <p:cNvSpPr txBox="1"/>
            <p:nvPr/>
          </p:nvSpPr>
          <p:spPr>
            <a:xfrm>
              <a:off x="22107" y="1635894"/>
              <a:ext cx="1165545" cy="1015663"/>
            </a:xfrm>
            <a:prstGeom prst="rect">
              <a:avLst/>
            </a:prstGeom>
            <a:noFill/>
          </p:spPr>
          <p:txBody>
            <a:bodyPr wrap="square" rtlCol="0">
              <a:spAutoFit/>
            </a:bodyPr>
            <a:lstStyle/>
            <a:p>
              <a:pPr algn="ctr"/>
              <a:r>
                <a:rPr lang="vi-VN" sz="6000" b="1" dirty="0">
                  <a:solidFill>
                    <a:srgbClr val="C1E5F5"/>
                  </a:solidFill>
                  <a:latin typeface="Roboto" pitchFamily="2" charset="0"/>
                  <a:ea typeface="Roboto" pitchFamily="2" charset="0"/>
                </a:rPr>
                <a:t>03</a:t>
              </a:r>
            </a:p>
          </p:txBody>
        </p:sp>
        <p:sp>
          <p:nvSpPr>
            <p:cNvPr id="44" name="TextBox 43">
              <a:extLst>
                <a:ext uri="{FF2B5EF4-FFF2-40B4-BE49-F238E27FC236}">
                  <a16:creationId xmlns:a16="http://schemas.microsoft.com/office/drawing/2014/main" id="{AFFDDF51-D9DB-2F1E-FA9E-4A14FF0B67F9}"/>
                </a:ext>
              </a:extLst>
            </p:cNvPr>
            <p:cNvSpPr txBox="1"/>
            <p:nvPr/>
          </p:nvSpPr>
          <p:spPr>
            <a:xfrm>
              <a:off x="1104234" y="1697450"/>
              <a:ext cx="3937025" cy="307777"/>
            </a:xfrm>
            <a:prstGeom prst="rect">
              <a:avLst/>
            </a:prstGeom>
            <a:noFill/>
          </p:spPr>
          <p:txBody>
            <a:bodyPr wrap="square" rtlCol="0">
              <a:spAutoFit/>
            </a:bodyPr>
            <a:lstStyle/>
            <a:p>
              <a:r>
                <a:rPr lang="vi-VN" sz="1400" b="1" dirty="0">
                  <a:solidFill>
                    <a:srgbClr val="255295"/>
                  </a:solidFill>
                  <a:latin typeface="Roboto" pitchFamily="2" charset="0"/>
                  <a:ea typeface="Roboto" pitchFamily="2" charset="0"/>
                </a:rPr>
                <a:t>IDENTITY &amp; CREDENTIAL LAYER</a:t>
              </a:r>
            </a:p>
          </p:txBody>
        </p:sp>
        <p:grpSp>
          <p:nvGrpSpPr>
            <p:cNvPr id="45" name="Group 44">
              <a:extLst>
                <a:ext uri="{FF2B5EF4-FFF2-40B4-BE49-F238E27FC236}">
                  <a16:creationId xmlns:a16="http://schemas.microsoft.com/office/drawing/2014/main" id="{42353CE2-3D45-8C18-39C6-A78FFDB55920}"/>
                </a:ext>
              </a:extLst>
            </p:cNvPr>
            <p:cNvGrpSpPr/>
            <p:nvPr/>
          </p:nvGrpSpPr>
          <p:grpSpPr>
            <a:xfrm>
              <a:off x="1162426" y="2005227"/>
              <a:ext cx="4151725" cy="276999"/>
              <a:chOff x="1162426" y="2005227"/>
              <a:chExt cx="4151725" cy="276999"/>
            </a:xfrm>
          </p:grpSpPr>
          <p:sp>
            <p:nvSpPr>
              <p:cNvPr id="49" name="TextBox 48">
                <a:extLst>
                  <a:ext uri="{FF2B5EF4-FFF2-40B4-BE49-F238E27FC236}">
                    <a16:creationId xmlns:a16="http://schemas.microsoft.com/office/drawing/2014/main" id="{80DBA0C5-8864-DA7C-63E0-5ED3C422202A}"/>
                  </a:ext>
                </a:extLst>
              </p:cNvPr>
              <p:cNvSpPr txBox="1"/>
              <p:nvPr/>
            </p:nvSpPr>
            <p:spPr>
              <a:xfrm>
                <a:off x="1212878" y="2005227"/>
                <a:ext cx="4101273" cy="276999"/>
              </a:xfrm>
              <a:prstGeom prst="rect">
                <a:avLst/>
              </a:prstGeom>
              <a:noFill/>
            </p:spPr>
            <p:txBody>
              <a:bodyPr wrap="square" rtlCol="0">
                <a:spAutoFit/>
              </a:bodyPr>
              <a:lstStyle/>
              <a:p>
                <a:r>
                  <a:rPr lang="en-US" sz="1200" dirty="0" err="1">
                    <a:solidFill>
                      <a:srgbClr val="255295"/>
                    </a:solidFill>
                    <a:latin typeface="Roboto" pitchFamily="2" charset="0"/>
                    <a:ea typeface="Roboto" pitchFamily="2" charset="0"/>
                  </a:rPr>
                  <a:t>DID:quantera</a:t>
                </a:r>
                <a:r>
                  <a:rPr lang="en-US" sz="1200" dirty="0">
                    <a:solidFill>
                      <a:srgbClr val="255295"/>
                    </a:solidFill>
                    <a:latin typeface="Roboto" pitchFamily="2" charset="0"/>
                    <a:ea typeface="Roboto" pitchFamily="2" charset="0"/>
                  </a:rPr>
                  <a:t> – theo chuẩn </a:t>
                </a:r>
                <a:r>
                  <a:rPr lang="en-US" sz="1200" dirty="0" err="1">
                    <a:solidFill>
                      <a:srgbClr val="255295"/>
                    </a:solidFill>
                    <a:latin typeface="Roboto" pitchFamily="2" charset="0"/>
                    <a:ea typeface="Roboto" pitchFamily="2" charset="0"/>
                  </a:rPr>
                  <a:t>W3C</a:t>
                </a:r>
                <a:r>
                  <a:rPr lang="vi-VN" sz="1200" dirty="0">
                    <a:solidFill>
                      <a:srgbClr val="255295"/>
                    </a:solidFill>
                    <a:latin typeface="Roboto" pitchFamily="2" charset="0"/>
                    <a:ea typeface="Roboto" pitchFamily="2" charset="0"/>
                  </a:rPr>
                  <a:t>.</a:t>
                </a:r>
              </a:p>
            </p:txBody>
          </p:sp>
          <p:pic>
            <p:nvPicPr>
              <p:cNvPr id="50" name="Graphic 49" descr="Badge Tick1 with solid fill">
                <a:extLst>
                  <a:ext uri="{FF2B5EF4-FFF2-40B4-BE49-F238E27FC236}">
                    <a16:creationId xmlns:a16="http://schemas.microsoft.com/office/drawing/2014/main" id="{19988ED3-E527-C306-124A-EA7AEF2B03C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62426" y="2078401"/>
                <a:ext cx="100903" cy="100903"/>
              </a:xfrm>
              <a:prstGeom prst="rect">
                <a:avLst/>
              </a:prstGeom>
            </p:spPr>
          </p:pic>
        </p:grpSp>
        <p:grpSp>
          <p:nvGrpSpPr>
            <p:cNvPr id="46" name="Group 45">
              <a:extLst>
                <a:ext uri="{FF2B5EF4-FFF2-40B4-BE49-F238E27FC236}">
                  <a16:creationId xmlns:a16="http://schemas.microsoft.com/office/drawing/2014/main" id="{927BA29E-CFE5-5B04-812C-55D71AB20C46}"/>
                </a:ext>
              </a:extLst>
            </p:cNvPr>
            <p:cNvGrpSpPr/>
            <p:nvPr/>
          </p:nvGrpSpPr>
          <p:grpSpPr>
            <a:xfrm>
              <a:off x="1162426" y="2271636"/>
              <a:ext cx="4151725" cy="461665"/>
              <a:chOff x="1162426" y="2005227"/>
              <a:chExt cx="4151725" cy="461665"/>
            </a:xfrm>
          </p:grpSpPr>
          <p:sp>
            <p:nvSpPr>
              <p:cNvPr id="47" name="TextBox 46">
                <a:extLst>
                  <a:ext uri="{FF2B5EF4-FFF2-40B4-BE49-F238E27FC236}">
                    <a16:creationId xmlns:a16="http://schemas.microsoft.com/office/drawing/2014/main" id="{511EFC22-D8DA-02DF-6B0E-5E790E7D0F37}"/>
                  </a:ext>
                </a:extLst>
              </p:cNvPr>
              <p:cNvSpPr txBox="1"/>
              <p:nvPr/>
            </p:nvSpPr>
            <p:spPr>
              <a:xfrm>
                <a:off x="1212878" y="2005227"/>
                <a:ext cx="4101273" cy="461665"/>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Verifiable Credentials (VC) và Verifiable Presentation (VP) hỗ trợ ZKP.</a:t>
                </a:r>
              </a:p>
            </p:txBody>
          </p:sp>
          <p:pic>
            <p:nvPicPr>
              <p:cNvPr id="48" name="Graphic 47" descr="Badge Tick1 with solid fill">
                <a:extLst>
                  <a:ext uri="{FF2B5EF4-FFF2-40B4-BE49-F238E27FC236}">
                    <a16:creationId xmlns:a16="http://schemas.microsoft.com/office/drawing/2014/main" id="{823F5C16-82B2-429A-4FEE-B4D2BA1486B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62426" y="2078401"/>
                <a:ext cx="100903" cy="100903"/>
              </a:xfrm>
              <a:prstGeom prst="rect">
                <a:avLst/>
              </a:prstGeom>
            </p:spPr>
          </p:pic>
        </p:grpSp>
      </p:grpSp>
      <p:grpSp>
        <p:nvGrpSpPr>
          <p:cNvPr id="51" name="Group 50">
            <a:extLst>
              <a:ext uri="{FF2B5EF4-FFF2-40B4-BE49-F238E27FC236}">
                <a16:creationId xmlns:a16="http://schemas.microsoft.com/office/drawing/2014/main" id="{2F9D84B0-C8F6-1D4B-05C2-F5C35C9831A7}"/>
              </a:ext>
            </a:extLst>
          </p:cNvPr>
          <p:cNvGrpSpPr/>
          <p:nvPr/>
        </p:nvGrpSpPr>
        <p:grpSpPr>
          <a:xfrm>
            <a:off x="6304361" y="3669016"/>
            <a:ext cx="5292044" cy="1015663"/>
            <a:chOff x="22107" y="1635894"/>
            <a:chExt cx="5292044" cy="1015663"/>
          </a:xfrm>
        </p:grpSpPr>
        <p:sp>
          <p:nvSpPr>
            <p:cNvPr id="52" name="TextBox 51">
              <a:extLst>
                <a:ext uri="{FF2B5EF4-FFF2-40B4-BE49-F238E27FC236}">
                  <a16:creationId xmlns:a16="http://schemas.microsoft.com/office/drawing/2014/main" id="{2B1D3BFC-4EAC-4774-94AC-D19BC42152A5}"/>
                </a:ext>
              </a:extLst>
            </p:cNvPr>
            <p:cNvSpPr txBox="1"/>
            <p:nvPr/>
          </p:nvSpPr>
          <p:spPr>
            <a:xfrm>
              <a:off x="22107" y="1635894"/>
              <a:ext cx="1165545" cy="1015663"/>
            </a:xfrm>
            <a:prstGeom prst="rect">
              <a:avLst/>
            </a:prstGeom>
            <a:noFill/>
          </p:spPr>
          <p:txBody>
            <a:bodyPr wrap="square" rtlCol="0">
              <a:spAutoFit/>
            </a:bodyPr>
            <a:lstStyle/>
            <a:p>
              <a:pPr algn="ctr"/>
              <a:r>
                <a:rPr lang="vi-VN" sz="6000" b="1" dirty="0">
                  <a:solidFill>
                    <a:srgbClr val="C1E5F5"/>
                  </a:solidFill>
                  <a:latin typeface="Roboto" pitchFamily="2" charset="0"/>
                  <a:ea typeface="Roboto" pitchFamily="2" charset="0"/>
                </a:rPr>
                <a:t>05</a:t>
              </a:r>
            </a:p>
          </p:txBody>
        </p:sp>
        <p:sp>
          <p:nvSpPr>
            <p:cNvPr id="53" name="TextBox 52">
              <a:extLst>
                <a:ext uri="{FF2B5EF4-FFF2-40B4-BE49-F238E27FC236}">
                  <a16:creationId xmlns:a16="http://schemas.microsoft.com/office/drawing/2014/main" id="{D4D06E1A-A61B-17B2-CD3D-CB5272CF5248}"/>
                </a:ext>
              </a:extLst>
            </p:cNvPr>
            <p:cNvSpPr txBox="1"/>
            <p:nvPr/>
          </p:nvSpPr>
          <p:spPr>
            <a:xfrm>
              <a:off x="1104234" y="1697450"/>
              <a:ext cx="3937025" cy="307777"/>
            </a:xfrm>
            <a:prstGeom prst="rect">
              <a:avLst/>
            </a:prstGeom>
            <a:noFill/>
          </p:spPr>
          <p:txBody>
            <a:bodyPr wrap="square" rtlCol="0">
              <a:spAutoFit/>
            </a:bodyPr>
            <a:lstStyle/>
            <a:p>
              <a:r>
                <a:rPr lang="vi-VN" sz="1400" b="1" dirty="0">
                  <a:solidFill>
                    <a:srgbClr val="255295"/>
                  </a:solidFill>
                  <a:latin typeface="Roboto" pitchFamily="2" charset="0"/>
                  <a:ea typeface="Roboto" pitchFamily="2" charset="0"/>
                </a:rPr>
                <a:t>DIGITAL SIGNATURE LAYER:</a:t>
              </a:r>
            </a:p>
          </p:txBody>
        </p:sp>
        <p:grpSp>
          <p:nvGrpSpPr>
            <p:cNvPr id="54" name="Group 53">
              <a:extLst>
                <a:ext uri="{FF2B5EF4-FFF2-40B4-BE49-F238E27FC236}">
                  <a16:creationId xmlns:a16="http://schemas.microsoft.com/office/drawing/2014/main" id="{BB158B69-F628-CBDD-35ED-11FB805D468B}"/>
                </a:ext>
              </a:extLst>
            </p:cNvPr>
            <p:cNvGrpSpPr/>
            <p:nvPr/>
          </p:nvGrpSpPr>
          <p:grpSpPr>
            <a:xfrm>
              <a:off x="1162426" y="2005227"/>
              <a:ext cx="4151725" cy="276999"/>
              <a:chOff x="1162426" y="2005227"/>
              <a:chExt cx="4151725" cy="276999"/>
            </a:xfrm>
          </p:grpSpPr>
          <p:sp>
            <p:nvSpPr>
              <p:cNvPr id="58" name="TextBox 57">
                <a:extLst>
                  <a:ext uri="{FF2B5EF4-FFF2-40B4-BE49-F238E27FC236}">
                    <a16:creationId xmlns:a16="http://schemas.microsoft.com/office/drawing/2014/main" id="{E151FD2F-EE1A-0C03-84CE-19A030C6D004}"/>
                  </a:ext>
                </a:extLst>
              </p:cNvPr>
              <p:cNvSpPr txBox="1"/>
              <p:nvPr/>
            </p:nvSpPr>
            <p:spPr>
              <a:xfrm>
                <a:off x="1212878" y="2005227"/>
                <a:ext cx="4101273"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QES chuẩn eIDAS (CA, HSM, WSO2).</a:t>
                </a:r>
              </a:p>
            </p:txBody>
          </p:sp>
          <p:pic>
            <p:nvPicPr>
              <p:cNvPr id="59" name="Graphic 58" descr="Badge Tick1 with solid fill">
                <a:extLst>
                  <a:ext uri="{FF2B5EF4-FFF2-40B4-BE49-F238E27FC236}">
                    <a16:creationId xmlns:a16="http://schemas.microsoft.com/office/drawing/2014/main" id="{F29374F2-90AE-ADB2-5076-CABDBD0059B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62426" y="2078401"/>
                <a:ext cx="100903" cy="100903"/>
              </a:xfrm>
              <a:prstGeom prst="rect">
                <a:avLst/>
              </a:prstGeom>
            </p:spPr>
          </p:pic>
        </p:grpSp>
        <p:grpSp>
          <p:nvGrpSpPr>
            <p:cNvPr id="55" name="Group 54">
              <a:extLst>
                <a:ext uri="{FF2B5EF4-FFF2-40B4-BE49-F238E27FC236}">
                  <a16:creationId xmlns:a16="http://schemas.microsoft.com/office/drawing/2014/main" id="{01DBA969-E2FB-D095-59AB-E33FC8E9CA36}"/>
                </a:ext>
              </a:extLst>
            </p:cNvPr>
            <p:cNvGrpSpPr/>
            <p:nvPr/>
          </p:nvGrpSpPr>
          <p:grpSpPr>
            <a:xfrm>
              <a:off x="1162426" y="2271636"/>
              <a:ext cx="4151725" cy="276999"/>
              <a:chOff x="1162426" y="2005227"/>
              <a:chExt cx="4151725" cy="276999"/>
            </a:xfrm>
          </p:grpSpPr>
          <p:sp>
            <p:nvSpPr>
              <p:cNvPr id="56" name="TextBox 55">
                <a:extLst>
                  <a:ext uri="{FF2B5EF4-FFF2-40B4-BE49-F238E27FC236}">
                    <a16:creationId xmlns:a16="http://schemas.microsoft.com/office/drawing/2014/main" id="{6CEB9CBD-651C-AB97-EEC5-65CBB18062F8}"/>
                  </a:ext>
                </a:extLst>
              </p:cNvPr>
              <p:cNvSpPr txBox="1"/>
              <p:nvPr/>
            </p:nvSpPr>
            <p:spPr>
              <a:xfrm>
                <a:off x="1212878" y="2005227"/>
                <a:ext cx="4101273"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Blockchain signatures: BBS+ / ECDSA.</a:t>
                </a:r>
              </a:p>
            </p:txBody>
          </p:sp>
          <p:pic>
            <p:nvPicPr>
              <p:cNvPr id="57" name="Graphic 56" descr="Badge Tick1 with solid fill">
                <a:extLst>
                  <a:ext uri="{FF2B5EF4-FFF2-40B4-BE49-F238E27FC236}">
                    <a16:creationId xmlns:a16="http://schemas.microsoft.com/office/drawing/2014/main" id="{EF98DAC3-358C-9B87-B3DB-865F4A43420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62426" y="2078401"/>
                <a:ext cx="100903" cy="100903"/>
              </a:xfrm>
              <a:prstGeom prst="rect">
                <a:avLst/>
              </a:prstGeom>
            </p:spPr>
          </p:pic>
        </p:grpSp>
      </p:grpSp>
      <p:grpSp>
        <p:nvGrpSpPr>
          <p:cNvPr id="60" name="Group 59">
            <a:extLst>
              <a:ext uri="{FF2B5EF4-FFF2-40B4-BE49-F238E27FC236}">
                <a16:creationId xmlns:a16="http://schemas.microsoft.com/office/drawing/2014/main" id="{016EB406-C88E-574A-38E2-01861D3B1D4F}"/>
              </a:ext>
            </a:extLst>
          </p:cNvPr>
          <p:cNvGrpSpPr/>
          <p:nvPr/>
        </p:nvGrpSpPr>
        <p:grpSpPr>
          <a:xfrm>
            <a:off x="6304361" y="5095703"/>
            <a:ext cx="5292044" cy="1015663"/>
            <a:chOff x="22107" y="1635894"/>
            <a:chExt cx="5292044" cy="1015663"/>
          </a:xfrm>
        </p:grpSpPr>
        <p:sp>
          <p:nvSpPr>
            <p:cNvPr id="61" name="TextBox 60">
              <a:extLst>
                <a:ext uri="{FF2B5EF4-FFF2-40B4-BE49-F238E27FC236}">
                  <a16:creationId xmlns:a16="http://schemas.microsoft.com/office/drawing/2014/main" id="{F672856C-E428-8DF2-C011-4DF95B0CC8BF}"/>
                </a:ext>
              </a:extLst>
            </p:cNvPr>
            <p:cNvSpPr txBox="1"/>
            <p:nvPr/>
          </p:nvSpPr>
          <p:spPr>
            <a:xfrm>
              <a:off x="22107" y="1635894"/>
              <a:ext cx="1165545" cy="1015663"/>
            </a:xfrm>
            <a:prstGeom prst="rect">
              <a:avLst/>
            </a:prstGeom>
            <a:noFill/>
          </p:spPr>
          <p:txBody>
            <a:bodyPr wrap="square" rtlCol="0">
              <a:spAutoFit/>
            </a:bodyPr>
            <a:lstStyle/>
            <a:p>
              <a:pPr algn="ctr"/>
              <a:r>
                <a:rPr lang="vi-VN" sz="6000" b="1" dirty="0">
                  <a:solidFill>
                    <a:srgbClr val="C1E5F5"/>
                  </a:solidFill>
                  <a:latin typeface="Roboto" pitchFamily="2" charset="0"/>
                  <a:ea typeface="Roboto" pitchFamily="2" charset="0"/>
                </a:rPr>
                <a:t>06</a:t>
              </a:r>
            </a:p>
          </p:txBody>
        </p:sp>
        <p:sp>
          <p:nvSpPr>
            <p:cNvPr id="62" name="TextBox 61">
              <a:extLst>
                <a:ext uri="{FF2B5EF4-FFF2-40B4-BE49-F238E27FC236}">
                  <a16:creationId xmlns:a16="http://schemas.microsoft.com/office/drawing/2014/main" id="{2A29D0F0-2F2F-40FE-BAB5-4396A67CEDCA}"/>
                </a:ext>
              </a:extLst>
            </p:cNvPr>
            <p:cNvSpPr txBox="1"/>
            <p:nvPr/>
          </p:nvSpPr>
          <p:spPr>
            <a:xfrm>
              <a:off x="1104234" y="1697450"/>
              <a:ext cx="3937025" cy="307777"/>
            </a:xfrm>
            <a:prstGeom prst="rect">
              <a:avLst/>
            </a:prstGeom>
            <a:noFill/>
          </p:spPr>
          <p:txBody>
            <a:bodyPr wrap="square" rtlCol="0">
              <a:spAutoFit/>
            </a:bodyPr>
            <a:lstStyle/>
            <a:p>
              <a:r>
                <a:rPr lang="vi-VN" sz="1400" b="1" dirty="0">
                  <a:solidFill>
                    <a:srgbClr val="255295"/>
                  </a:solidFill>
                  <a:latin typeface="Roboto" pitchFamily="2" charset="0"/>
                  <a:ea typeface="Roboto" pitchFamily="2" charset="0"/>
                </a:rPr>
                <a:t>INTEGRATION LAYER:</a:t>
              </a:r>
            </a:p>
          </p:txBody>
        </p:sp>
        <p:grpSp>
          <p:nvGrpSpPr>
            <p:cNvPr id="63" name="Group 62">
              <a:extLst>
                <a:ext uri="{FF2B5EF4-FFF2-40B4-BE49-F238E27FC236}">
                  <a16:creationId xmlns:a16="http://schemas.microsoft.com/office/drawing/2014/main" id="{E50A926B-7C48-5F79-5DF5-A1C29C3C1E3B}"/>
                </a:ext>
              </a:extLst>
            </p:cNvPr>
            <p:cNvGrpSpPr/>
            <p:nvPr/>
          </p:nvGrpSpPr>
          <p:grpSpPr>
            <a:xfrm>
              <a:off x="1162426" y="2005227"/>
              <a:ext cx="4151725" cy="276999"/>
              <a:chOff x="1162426" y="2005227"/>
              <a:chExt cx="4151725" cy="276999"/>
            </a:xfrm>
          </p:grpSpPr>
          <p:sp>
            <p:nvSpPr>
              <p:cNvPr id="67" name="TextBox 66">
                <a:extLst>
                  <a:ext uri="{FF2B5EF4-FFF2-40B4-BE49-F238E27FC236}">
                    <a16:creationId xmlns:a16="http://schemas.microsoft.com/office/drawing/2014/main" id="{65F6663B-CF70-BF32-4BF1-1BB07ABA1E4D}"/>
                  </a:ext>
                </a:extLst>
              </p:cNvPr>
              <p:cNvSpPr txBox="1"/>
              <p:nvPr/>
            </p:nvSpPr>
            <p:spPr>
              <a:xfrm>
                <a:off x="1212878" y="2005227"/>
                <a:ext cx="4101273"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WSO2 API Gateway, Universal Resolver, OIDC4VC</a:t>
                </a:r>
                <a:r>
                  <a:rPr lang="vi-VN" sz="1200" dirty="0"/>
                  <a:t>.</a:t>
                </a:r>
                <a:endParaRPr lang="vi-VN" sz="1200" dirty="0">
                  <a:solidFill>
                    <a:srgbClr val="255295"/>
                  </a:solidFill>
                  <a:latin typeface="Roboto" pitchFamily="2" charset="0"/>
                  <a:ea typeface="Roboto" pitchFamily="2" charset="0"/>
                </a:endParaRPr>
              </a:p>
            </p:txBody>
          </p:sp>
          <p:pic>
            <p:nvPicPr>
              <p:cNvPr id="68" name="Graphic 67" descr="Badge Tick1 with solid fill">
                <a:extLst>
                  <a:ext uri="{FF2B5EF4-FFF2-40B4-BE49-F238E27FC236}">
                    <a16:creationId xmlns:a16="http://schemas.microsoft.com/office/drawing/2014/main" id="{7232296A-BEBE-A524-0C00-653F43B3E5E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62426" y="2078401"/>
                <a:ext cx="100903" cy="100903"/>
              </a:xfrm>
              <a:prstGeom prst="rect">
                <a:avLst/>
              </a:prstGeom>
            </p:spPr>
          </p:pic>
        </p:grpSp>
        <p:grpSp>
          <p:nvGrpSpPr>
            <p:cNvPr id="64" name="Group 63">
              <a:extLst>
                <a:ext uri="{FF2B5EF4-FFF2-40B4-BE49-F238E27FC236}">
                  <a16:creationId xmlns:a16="http://schemas.microsoft.com/office/drawing/2014/main" id="{40E6F0AC-03FB-CCFF-1C1A-C88DD88AD653}"/>
                </a:ext>
              </a:extLst>
            </p:cNvPr>
            <p:cNvGrpSpPr/>
            <p:nvPr/>
          </p:nvGrpSpPr>
          <p:grpSpPr>
            <a:xfrm>
              <a:off x="1162426" y="2271636"/>
              <a:ext cx="4151725" cy="276999"/>
              <a:chOff x="1162426" y="2005227"/>
              <a:chExt cx="4151725" cy="276999"/>
            </a:xfrm>
          </p:grpSpPr>
          <p:sp>
            <p:nvSpPr>
              <p:cNvPr id="65" name="TextBox 64">
                <a:extLst>
                  <a:ext uri="{FF2B5EF4-FFF2-40B4-BE49-F238E27FC236}">
                    <a16:creationId xmlns:a16="http://schemas.microsoft.com/office/drawing/2014/main" id="{E00B45BF-AFD8-77AB-7995-EC4246422093}"/>
                  </a:ext>
                </a:extLst>
              </p:cNvPr>
              <p:cNvSpPr txBox="1"/>
              <p:nvPr/>
            </p:nvSpPr>
            <p:spPr>
              <a:xfrm>
                <a:off x="1212878" y="2005227"/>
                <a:ext cx="4101273"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Kết nối với hệ thống doanh nghiệp &amp; cơ quan chính phủ.</a:t>
                </a:r>
              </a:p>
            </p:txBody>
          </p:sp>
          <p:pic>
            <p:nvPicPr>
              <p:cNvPr id="66" name="Graphic 65" descr="Badge Tick1 with solid fill">
                <a:extLst>
                  <a:ext uri="{FF2B5EF4-FFF2-40B4-BE49-F238E27FC236}">
                    <a16:creationId xmlns:a16="http://schemas.microsoft.com/office/drawing/2014/main" id="{59C881CF-9EA9-D7CE-92F8-310A9F1DBCD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62426" y="2078401"/>
                <a:ext cx="100903" cy="100903"/>
              </a:xfrm>
              <a:prstGeom prst="rect">
                <a:avLst/>
              </a:prstGeom>
            </p:spPr>
          </p:pic>
        </p:grpSp>
      </p:grpSp>
    </p:spTree>
    <p:extLst>
      <p:ext uri="{BB962C8B-B14F-4D97-AF65-F5344CB8AC3E}">
        <p14:creationId xmlns:p14="http://schemas.microsoft.com/office/powerpoint/2010/main" val="307737467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750" fill="hold"/>
                                        <p:tgtEl>
                                          <p:spTgt spid="32"/>
                                        </p:tgtEl>
                                        <p:attrNameLst>
                                          <p:attrName>ppt_x</p:attrName>
                                        </p:attrNameLst>
                                      </p:cBhvr>
                                      <p:tavLst>
                                        <p:tav tm="0">
                                          <p:val>
                                            <p:strVal val="0-#ppt_w/2"/>
                                          </p:val>
                                        </p:tav>
                                        <p:tav tm="100000">
                                          <p:val>
                                            <p:strVal val="#ppt_x"/>
                                          </p:val>
                                        </p:tav>
                                      </p:tavLst>
                                    </p:anim>
                                    <p:anim calcmode="lin" valueType="num">
                                      <p:cBhvr additive="base">
                                        <p:cTn id="12" dur="75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1000" fill="hold"/>
                                        <p:tgtEl>
                                          <p:spTgt spid="42"/>
                                        </p:tgtEl>
                                        <p:attrNameLst>
                                          <p:attrName>ppt_x</p:attrName>
                                        </p:attrNameLst>
                                      </p:cBhvr>
                                      <p:tavLst>
                                        <p:tav tm="0">
                                          <p:val>
                                            <p:strVal val="0-#ppt_w/2"/>
                                          </p:val>
                                        </p:tav>
                                        <p:tav tm="100000">
                                          <p:val>
                                            <p:strVal val="#ppt_x"/>
                                          </p:val>
                                        </p:tav>
                                      </p:tavLst>
                                    </p:anim>
                                    <p:anim calcmode="lin" valueType="num">
                                      <p:cBhvr additive="base">
                                        <p:cTn id="16" dur="1000" fill="hold"/>
                                        <p:tgtEl>
                                          <p:spTgt spid="4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1000" fill="hold"/>
                                        <p:tgtEl>
                                          <p:spTgt spid="33"/>
                                        </p:tgtEl>
                                        <p:attrNameLst>
                                          <p:attrName>ppt_x</p:attrName>
                                        </p:attrNameLst>
                                      </p:cBhvr>
                                      <p:tavLst>
                                        <p:tav tm="0">
                                          <p:val>
                                            <p:strVal val="1+#ppt_w/2"/>
                                          </p:val>
                                        </p:tav>
                                        <p:tav tm="100000">
                                          <p:val>
                                            <p:strVal val="#ppt_x"/>
                                          </p:val>
                                        </p:tav>
                                      </p:tavLst>
                                    </p:anim>
                                    <p:anim calcmode="lin" valueType="num">
                                      <p:cBhvr additive="base">
                                        <p:cTn id="20" dur="1000" fill="hold"/>
                                        <p:tgtEl>
                                          <p:spTgt spid="33"/>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additive="base">
                                        <p:cTn id="23" dur="1250" fill="hold"/>
                                        <p:tgtEl>
                                          <p:spTgt spid="51"/>
                                        </p:tgtEl>
                                        <p:attrNameLst>
                                          <p:attrName>ppt_x</p:attrName>
                                        </p:attrNameLst>
                                      </p:cBhvr>
                                      <p:tavLst>
                                        <p:tav tm="0">
                                          <p:val>
                                            <p:strVal val="1+#ppt_w/2"/>
                                          </p:val>
                                        </p:tav>
                                        <p:tav tm="100000">
                                          <p:val>
                                            <p:strVal val="#ppt_x"/>
                                          </p:val>
                                        </p:tav>
                                      </p:tavLst>
                                    </p:anim>
                                    <p:anim calcmode="lin" valueType="num">
                                      <p:cBhvr additive="base">
                                        <p:cTn id="24" dur="1250" fill="hold"/>
                                        <p:tgtEl>
                                          <p:spTgt spid="51"/>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cBhvr additive="base">
                                        <p:cTn id="27" dur="1500" fill="hold"/>
                                        <p:tgtEl>
                                          <p:spTgt spid="60"/>
                                        </p:tgtEl>
                                        <p:attrNameLst>
                                          <p:attrName>ppt_x</p:attrName>
                                        </p:attrNameLst>
                                      </p:cBhvr>
                                      <p:tavLst>
                                        <p:tav tm="0">
                                          <p:val>
                                            <p:strVal val="1+#ppt_w/2"/>
                                          </p:val>
                                        </p:tav>
                                        <p:tav tm="100000">
                                          <p:val>
                                            <p:strVal val="#ppt_x"/>
                                          </p:val>
                                        </p:tav>
                                      </p:tavLst>
                                    </p:anim>
                                    <p:anim calcmode="lin" valueType="num">
                                      <p:cBhvr additive="base">
                                        <p:cTn id="28" dur="1500" fill="hold"/>
                                        <p:tgtEl>
                                          <p:spTgt spid="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1E5F5">
            <a:alpha val="35000"/>
          </a:srgbClr>
        </a:solidFill>
        <a:effectLst/>
      </p:bgPr>
    </p:bg>
    <p:spTree>
      <p:nvGrpSpPr>
        <p:cNvPr id="1" name=""/>
        <p:cNvGrpSpPr/>
        <p:nvPr/>
      </p:nvGrpSpPr>
      <p:grpSpPr>
        <a:xfrm>
          <a:off x="0" y="0"/>
          <a:ext cx="0" cy="0"/>
          <a:chOff x="0" y="0"/>
          <a:chExt cx="0" cy="0"/>
        </a:xfrm>
      </p:grpSpPr>
      <p:pic>
        <p:nvPicPr>
          <p:cNvPr id="57" name="Picture 56" descr="A view of a mountain range&#10;&#10;AI-generated content may be incorrect.">
            <a:extLst>
              <a:ext uri="{FF2B5EF4-FFF2-40B4-BE49-F238E27FC236}">
                <a16:creationId xmlns:a16="http://schemas.microsoft.com/office/drawing/2014/main" id="{92362B53-A71F-7F08-B668-A2603409D8F7}"/>
              </a:ext>
            </a:extLst>
          </p:cNvPr>
          <p:cNvPicPr>
            <a:picLocks noChangeAspect="1"/>
          </p:cNvPicPr>
          <p:nvPr/>
        </p:nvPicPr>
        <p:blipFill>
          <a:blip r:embed="rId2">
            <a:alphaModFix amt="70000"/>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rgbClr val="C1E5F5"/>
          </a:solidFill>
        </p:spPr>
      </p:pic>
      <p:grpSp>
        <p:nvGrpSpPr>
          <p:cNvPr id="2" name="Group 1">
            <a:extLst>
              <a:ext uri="{FF2B5EF4-FFF2-40B4-BE49-F238E27FC236}">
                <a16:creationId xmlns:a16="http://schemas.microsoft.com/office/drawing/2014/main" id="{120054C2-55D6-93A4-4EC8-760B2EFE99FE}"/>
              </a:ext>
            </a:extLst>
          </p:cNvPr>
          <p:cNvGrpSpPr/>
          <p:nvPr/>
        </p:nvGrpSpPr>
        <p:grpSpPr>
          <a:xfrm>
            <a:off x="-72428" y="437301"/>
            <a:ext cx="7514377" cy="633743"/>
            <a:chOff x="-72428" y="199176"/>
            <a:chExt cx="7514377" cy="633743"/>
          </a:xfrm>
        </p:grpSpPr>
        <p:sp>
          <p:nvSpPr>
            <p:cNvPr id="3" name="TextBox 2">
              <a:extLst>
                <a:ext uri="{FF2B5EF4-FFF2-40B4-BE49-F238E27FC236}">
                  <a16:creationId xmlns:a16="http://schemas.microsoft.com/office/drawing/2014/main" id="{B0412FDB-A768-54D1-354E-E78227F25383}"/>
                </a:ext>
              </a:extLst>
            </p:cNvPr>
            <p:cNvSpPr txBox="1"/>
            <p:nvPr/>
          </p:nvSpPr>
          <p:spPr>
            <a:xfrm>
              <a:off x="253490" y="239048"/>
              <a:ext cx="7188459" cy="553998"/>
            </a:xfrm>
            <a:prstGeom prst="rect">
              <a:avLst/>
            </a:prstGeom>
            <a:noFill/>
          </p:spPr>
          <p:txBody>
            <a:bodyPr wrap="square" rtlCol="0">
              <a:spAutoFit/>
            </a:bodyPr>
            <a:lstStyle/>
            <a:p>
              <a:r>
                <a:rPr lang="en-US" sz="3000" b="1" dirty="0">
                  <a:solidFill>
                    <a:srgbClr val="255295"/>
                  </a:solidFill>
                  <a:latin typeface="Roboto" pitchFamily="2" charset="0"/>
                  <a:ea typeface="Roboto" pitchFamily="2" charset="0"/>
                </a:rPr>
                <a:t>LUỒNG HOẠT ĐỘNG (TỔNG QUÁT)</a:t>
              </a:r>
              <a:endParaRPr lang="vi-VN" sz="3000" b="1" dirty="0">
                <a:solidFill>
                  <a:srgbClr val="255295"/>
                </a:solidFill>
                <a:latin typeface="Roboto" pitchFamily="2" charset="0"/>
                <a:ea typeface="Roboto" pitchFamily="2" charset="0"/>
              </a:endParaRPr>
            </a:p>
          </p:txBody>
        </p:sp>
        <p:sp>
          <p:nvSpPr>
            <p:cNvPr id="4" name="Rectangle: Rounded Corners 3">
              <a:extLst>
                <a:ext uri="{FF2B5EF4-FFF2-40B4-BE49-F238E27FC236}">
                  <a16:creationId xmlns:a16="http://schemas.microsoft.com/office/drawing/2014/main" id="{9F06C726-01BD-5BFF-1269-441C12C36BF7}"/>
                </a:ext>
              </a:extLst>
            </p:cNvPr>
            <p:cNvSpPr/>
            <p:nvPr/>
          </p:nvSpPr>
          <p:spPr>
            <a:xfrm>
              <a:off x="-72428" y="199176"/>
              <a:ext cx="217283" cy="633743"/>
            </a:xfrm>
            <a:prstGeom prst="roundRect">
              <a:avLst/>
            </a:prstGeom>
            <a:solidFill>
              <a:srgbClr val="255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30" name="Group 29">
            <a:extLst>
              <a:ext uri="{FF2B5EF4-FFF2-40B4-BE49-F238E27FC236}">
                <a16:creationId xmlns:a16="http://schemas.microsoft.com/office/drawing/2014/main" id="{7C820383-1413-292B-4D64-5FDD78A240B0}"/>
              </a:ext>
            </a:extLst>
          </p:cNvPr>
          <p:cNvGrpSpPr/>
          <p:nvPr/>
        </p:nvGrpSpPr>
        <p:grpSpPr>
          <a:xfrm>
            <a:off x="253490" y="1957387"/>
            <a:ext cx="5592589" cy="3030499"/>
            <a:chOff x="253490" y="1433512"/>
            <a:chExt cx="5592589" cy="3030499"/>
          </a:xfrm>
        </p:grpSpPr>
        <p:grpSp>
          <p:nvGrpSpPr>
            <p:cNvPr id="27" name="Group 26">
              <a:extLst>
                <a:ext uri="{FF2B5EF4-FFF2-40B4-BE49-F238E27FC236}">
                  <a16:creationId xmlns:a16="http://schemas.microsoft.com/office/drawing/2014/main" id="{563F3960-577F-4D34-3BCB-B1C85333404E}"/>
                </a:ext>
              </a:extLst>
            </p:cNvPr>
            <p:cNvGrpSpPr/>
            <p:nvPr/>
          </p:nvGrpSpPr>
          <p:grpSpPr>
            <a:xfrm>
              <a:off x="253490" y="1433512"/>
              <a:ext cx="5592589" cy="3030499"/>
              <a:chOff x="333375" y="1643062"/>
              <a:chExt cx="5592589" cy="3030499"/>
            </a:xfrm>
          </p:grpSpPr>
          <p:sp>
            <p:nvSpPr>
              <p:cNvPr id="5" name="Rectangle: Diagonal Corners Snipped 4">
                <a:extLst>
                  <a:ext uri="{FF2B5EF4-FFF2-40B4-BE49-F238E27FC236}">
                    <a16:creationId xmlns:a16="http://schemas.microsoft.com/office/drawing/2014/main" id="{B3C24D0E-0063-FD1D-2837-96AD13DF8660}"/>
                  </a:ext>
                </a:extLst>
              </p:cNvPr>
              <p:cNvSpPr/>
              <p:nvPr/>
            </p:nvSpPr>
            <p:spPr>
              <a:xfrm>
                <a:off x="581025" y="1866900"/>
                <a:ext cx="5343525" cy="2124075"/>
              </a:xfrm>
              <a:prstGeom prst="snip2Diag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 name="Rectangle: Rounded Corners 5">
                <a:extLst>
                  <a:ext uri="{FF2B5EF4-FFF2-40B4-BE49-F238E27FC236}">
                    <a16:creationId xmlns:a16="http://schemas.microsoft.com/office/drawing/2014/main" id="{5A731A86-BA1C-E271-14EB-57ABDA464871}"/>
                  </a:ext>
                </a:extLst>
              </p:cNvPr>
              <p:cNvSpPr/>
              <p:nvPr/>
            </p:nvSpPr>
            <p:spPr>
              <a:xfrm>
                <a:off x="333375" y="1643062"/>
                <a:ext cx="714375" cy="714375"/>
              </a:xfrm>
              <a:prstGeom prst="roundRect">
                <a:avLst/>
              </a:prstGeom>
              <a:solidFill>
                <a:srgbClr val="255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8" name="Graphic 7" descr="Clipboard with solid fill">
                <a:extLst>
                  <a:ext uri="{FF2B5EF4-FFF2-40B4-BE49-F238E27FC236}">
                    <a16:creationId xmlns:a16="http://schemas.microsoft.com/office/drawing/2014/main" id="{4660C2F1-5003-1C07-39BB-725386F8DCC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09574" y="1686015"/>
                <a:ext cx="561975" cy="561975"/>
              </a:xfrm>
              <a:prstGeom prst="rect">
                <a:avLst/>
              </a:prstGeom>
            </p:spPr>
          </p:pic>
          <p:sp>
            <p:nvSpPr>
              <p:cNvPr id="9" name="TextBox 8">
                <a:extLst>
                  <a:ext uri="{FF2B5EF4-FFF2-40B4-BE49-F238E27FC236}">
                    <a16:creationId xmlns:a16="http://schemas.microsoft.com/office/drawing/2014/main" id="{65A24D38-CBB2-FE7A-9D82-D906ECE482B9}"/>
                  </a:ext>
                </a:extLst>
              </p:cNvPr>
              <p:cNvSpPr txBox="1"/>
              <p:nvPr/>
            </p:nvSpPr>
            <p:spPr>
              <a:xfrm>
                <a:off x="1143000" y="1995577"/>
                <a:ext cx="3937025" cy="338554"/>
              </a:xfrm>
              <a:prstGeom prst="rect">
                <a:avLst/>
              </a:prstGeom>
              <a:noFill/>
            </p:spPr>
            <p:txBody>
              <a:bodyPr wrap="square" rtlCol="0">
                <a:spAutoFit/>
              </a:bodyPr>
              <a:lstStyle/>
              <a:p>
                <a:r>
                  <a:rPr lang="vi-VN" sz="1600" b="1" dirty="0">
                    <a:solidFill>
                      <a:srgbClr val="255295"/>
                    </a:solidFill>
                    <a:latin typeface="Roboto" pitchFamily="2" charset="0"/>
                    <a:ea typeface="Roboto" pitchFamily="2" charset="0"/>
                  </a:rPr>
                  <a:t>ĐĂNG KÝ/KHỞI TẠO DANH TÍNH</a:t>
                </a:r>
              </a:p>
            </p:txBody>
          </p:sp>
          <p:grpSp>
            <p:nvGrpSpPr>
              <p:cNvPr id="13" name="Group 12">
                <a:extLst>
                  <a:ext uri="{FF2B5EF4-FFF2-40B4-BE49-F238E27FC236}">
                    <a16:creationId xmlns:a16="http://schemas.microsoft.com/office/drawing/2014/main" id="{5D1228D4-A5FE-240E-4644-E4DB69B7771A}"/>
                  </a:ext>
                </a:extLst>
              </p:cNvPr>
              <p:cNvGrpSpPr/>
              <p:nvPr/>
            </p:nvGrpSpPr>
            <p:grpSpPr>
              <a:xfrm>
                <a:off x="848101" y="2436704"/>
                <a:ext cx="4828799" cy="276999"/>
                <a:chOff x="848101" y="2436704"/>
                <a:chExt cx="4828799" cy="276999"/>
              </a:xfrm>
            </p:grpSpPr>
            <p:sp>
              <p:nvSpPr>
                <p:cNvPr id="10" name="TextBox 9">
                  <a:extLst>
                    <a:ext uri="{FF2B5EF4-FFF2-40B4-BE49-F238E27FC236}">
                      <a16:creationId xmlns:a16="http://schemas.microsoft.com/office/drawing/2014/main" id="{511FDD9B-FFDE-145C-FD59-9C6C9396BC57}"/>
                    </a:ext>
                  </a:extLst>
                </p:cNvPr>
                <p:cNvSpPr txBox="1"/>
                <p:nvPr/>
              </p:nvSpPr>
              <p:spPr>
                <a:xfrm>
                  <a:off x="898553" y="2436704"/>
                  <a:ext cx="4778347"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Quantera Wallet tạo một cặp khóa (private/public key).</a:t>
                  </a:r>
                </a:p>
              </p:txBody>
            </p:sp>
            <p:pic>
              <p:nvPicPr>
                <p:cNvPr id="11" name="Graphic 10" descr="Badge Tick1 with solid fill">
                  <a:extLst>
                    <a:ext uri="{FF2B5EF4-FFF2-40B4-BE49-F238E27FC236}">
                      <a16:creationId xmlns:a16="http://schemas.microsoft.com/office/drawing/2014/main" id="{1DEBCF38-9755-3C71-F384-B606540A9F0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48101" y="2509878"/>
                  <a:ext cx="100903" cy="100903"/>
                </a:xfrm>
                <a:prstGeom prst="rect">
                  <a:avLst/>
                </a:prstGeom>
              </p:spPr>
            </p:pic>
          </p:grpSp>
          <p:grpSp>
            <p:nvGrpSpPr>
              <p:cNvPr id="14" name="Group 13">
                <a:extLst>
                  <a:ext uri="{FF2B5EF4-FFF2-40B4-BE49-F238E27FC236}">
                    <a16:creationId xmlns:a16="http://schemas.microsoft.com/office/drawing/2014/main" id="{1963F8C3-723C-F2AC-1439-C1D0653336FC}"/>
                  </a:ext>
                </a:extLst>
              </p:cNvPr>
              <p:cNvGrpSpPr/>
              <p:nvPr/>
            </p:nvGrpSpPr>
            <p:grpSpPr>
              <a:xfrm>
                <a:off x="838387" y="2786877"/>
                <a:ext cx="4828799" cy="276999"/>
                <a:chOff x="848101" y="2436704"/>
                <a:chExt cx="4828799" cy="276999"/>
              </a:xfrm>
            </p:grpSpPr>
            <p:sp>
              <p:nvSpPr>
                <p:cNvPr id="15" name="TextBox 14">
                  <a:extLst>
                    <a:ext uri="{FF2B5EF4-FFF2-40B4-BE49-F238E27FC236}">
                      <a16:creationId xmlns:a16="http://schemas.microsoft.com/office/drawing/2014/main" id="{7A887365-189F-2D9D-2A91-29E726E320E0}"/>
                    </a:ext>
                  </a:extLst>
                </p:cNvPr>
                <p:cNvSpPr txBox="1"/>
                <p:nvPr/>
              </p:nvSpPr>
              <p:spPr>
                <a:xfrm>
                  <a:off x="898553" y="2436704"/>
                  <a:ext cx="4778347"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Sinh DID mới (ví dụ did:quantera:abc123).</a:t>
                  </a:r>
                </a:p>
              </p:txBody>
            </p:sp>
            <p:pic>
              <p:nvPicPr>
                <p:cNvPr id="16" name="Graphic 15" descr="Badge Tick1 with solid fill">
                  <a:extLst>
                    <a:ext uri="{FF2B5EF4-FFF2-40B4-BE49-F238E27FC236}">
                      <a16:creationId xmlns:a16="http://schemas.microsoft.com/office/drawing/2014/main" id="{71DE365E-923C-084A-C81A-2BB6D88DD07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48101" y="2509878"/>
                  <a:ext cx="100903" cy="100903"/>
                </a:xfrm>
                <a:prstGeom prst="rect">
                  <a:avLst/>
                </a:prstGeom>
              </p:spPr>
            </p:pic>
          </p:grpSp>
          <p:grpSp>
            <p:nvGrpSpPr>
              <p:cNvPr id="17" name="Group 16">
                <a:extLst>
                  <a:ext uri="{FF2B5EF4-FFF2-40B4-BE49-F238E27FC236}">
                    <a16:creationId xmlns:a16="http://schemas.microsoft.com/office/drawing/2014/main" id="{B3857E1C-821F-387A-6C2C-30107CE4591A}"/>
                  </a:ext>
                </a:extLst>
              </p:cNvPr>
              <p:cNvGrpSpPr/>
              <p:nvPr/>
            </p:nvGrpSpPr>
            <p:grpSpPr>
              <a:xfrm>
                <a:off x="838387" y="3121461"/>
                <a:ext cx="4828799" cy="461665"/>
                <a:chOff x="848101" y="2436704"/>
                <a:chExt cx="4828799" cy="461665"/>
              </a:xfrm>
            </p:grpSpPr>
            <p:sp>
              <p:nvSpPr>
                <p:cNvPr id="18" name="TextBox 17">
                  <a:extLst>
                    <a:ext uri="{FF2B5EF4-FFF2-40B4-BE49-F238E27FC236}">
                      <a16:creationId xmlns:a16="http://schemas.microsoft.com/office/drawing/2014/main" id="{40674B96-97D4-58D0-079F-E3D4B44BB1ED}"/>
                    </a:ext>
                  </a:extLst>
                </p:cNvPr>
                <p:cNvSpPr txBox="1"/>
                <p:nvPr/>
              </p:nvSpPr>
              <p:spPr>
                <a:xfrm>
                  <a:off x="898553" y="2436704"/>
                  <a:ext cx="4778347" cy="461665"/>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DID Document chứa public key, service endpoint → được ghi nhận (anchored) lên blockchain Fabric (qua chaincode DID Registry).</a:t>
                  </a:r>
                </a:p>
              </p:txBody>
            </p:sp>
            <p:pic>
              <p:nvPicPr>
                <p:cNvPr id="19" name="Graphic 18" descr="Badge Tick1 with solid fill">
                  <a:extLst>
                    <a:ext uri="{FF2B5EF4-FFF2-40B4-BE49-F238E27FC236}">
                      <a16:creationId xmlns:a16="http://schemas.microsoft.com/office/drawing/2014/main" id="{73B821DA-5BFC-CC37-BF49-3A13883DDA1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48101" y="2509878"/>
                  <a:ext cx="100903" cy="100903"/>
                </a:xfrm>
                <a:prstGeom prst="rect">
                  <a:avLst/>
                </a:prstGeom>
              </p:spPr>
            </p:pic>
          </p:grpSp>
          <p:sp>
            <p:nvSpPr>
              <p:cNvPr id="21" name="Rectangle: Rounded Corners 20">
                <a:extLst>
                  <a:ext uri="{FF2B5EF4-FFF2-40B4-BE49-F238E27FC236}">
                    <a16:creationId xmlns:a16="http://schemas.microsoft.com/office/drawing/2014/main" id="{FA831CB9-A824-700D-D11E-54901BD4B52B}"/>
                  </a:ext>
                </a:extLst>
              </p:cNvPr>
              <p:cNvSpPr/>
              <p:nvPr/>
            </p:nvSpPr>
            <p:spPr>
              <a:xfrm>
                <a:off x="581026" y="4119563"/>
                <a:ext cx="5344938" cy="553998"/>
              </a:xfrm>
              <a:prstGeom prst="roundRect">
                <a:avLst/>
              </a:prstGeom>
              <a:solidFill>
                <a:srgbClr val="C1E5F5"/>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3" name="TextBox 22">
                <a:extLst>
                  <a:ext uri="{FF2B5EF4-FFF2-40B4-BE49-F238E27FC236}">
                    <a16:creationId xmlns:a16="http://schemas.microsoft.com/office/drawing/2014/main" id="{569FE1D7-070E-26E7-9A13-3BC6B08E1826}"/>
                  </a:ext>
                </a:extLst>
              </p:cNvPr>
              <p:cNvSpPr txBox="1"/>
              <p:nvPr/>
            </p:nvSpPr>
            <p:spPr>
              <a:xfrm>
                <a:off x="1073163" y="4165730"/>
                <a:ext cx="4778347" cy="461665"/>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Người dùng có một định danh DID được bảo đảm bằng blockchain, không phụ thuộc CA tập trung.</a:t>
                </a:r>
              </a:p>
            </p:txBody>
          </p:sp>
          <p:pic>
            <p:nvPicPr>
              <p:cNvPr id="26" name="Graphic 25" descr="Direction with solid fill">
                <a:extLst>
                  <a:ext uri="{FF2B5EF4-FFF2-40B4-BE49-F238E27FC236}">
                    <a16:creationId xmlns:a16="http://schemas.microsoft.com/office/drawing/2014/main" id="{B43AE0AD-151C-F9E8-2974-F98AAB05964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67564" y="4266322"/>
                <a:ext cx="361073" cy="361073"/>
              </a:xfrm>
              <a:prstGeom prst="rect">
                <a:avLst/>
              </a:prstGeom>
            </p:spPr>
          </p:pic>
        </p:grpSp>
        <p:pic>
          <p:nvPicPr>
            <p:cNvPr id="29" name="Graphic 28" descr="Blockchain outline">
              <a:extLst>
                <a:ext uri="{FF2B5EF4-FFF2-40B4-BE49-F238E27FC236}">
                  <a16:creationId xmlns:a16="http://schemas.microsoft.com/office/drawing/2014/main" id="{F99013B6-3A34-9064-F9D5-DD87C8608B8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647678" y="1809362"/>
              <a:ext cx="914400" cy="914400"/>
            </a:xfrm>
            <a:prstGeom prst="rect">
              <a:avLst/>
            </a:prstGeom>
          </p:spPr>
        </p:pic>
      </p:grpSp>
      <p:grpSp>
        <p:nvGrpSpPr>
          <p:cNvPr id="54" name="Group 53">
            <a:extLst>
              <a:ext uri="{FF2B5EF4-FFF2-40B4-BE49-F238E27FC236}">
                <a16:creationId xmlns:a16="http://schemas.microsoft.com/office/drawing/2014/main" id="{1D290033-C454-DD41-7EBE-223A2F30EA88}"/>
              </a:ext>
            </a:extLst>
          </p:cNvPr>
          <p:cNvGrpSpPr/>
          <p:nvPr/>
        </p:nvGrpSpPr>
        <p:grpSpPr>
          <a:xfrm>
            <a:off x="6089152" y="1957387"/>
            <a:ext cx="5601708" cy="3030499"/>
            <a:chOff x="6089152" y="1785937"/>
            <a:chExt cx="5601708" cy="3030499"/>
          </a:xfrm>
        </p:grpSpPr>
        <p:sp>
          <p:nvSpPr>
            <p:cNvPr id="34" name="Rectangle: Diagonal Corners Snipped 33">
              <a:extLst>
                <a:ext uri="{FF2B5EF4-FFF2-40B4-BE49-F238E27FC236}">
                  <a16:creationId xmlns:a16="http://schemas.microsoft.com/office/drawing/2014/main" id="{AF28FAC9-82E5-FD7D-249A-A5207F57585A}"/>
                </a:ext>
              </a:extLst>
            </p:cNvPr>
            <p:cNvSpPr/>
            <p:nvPr/>
          </p:nvSpPr>
          <p:spPr>
            <a:xfrm>
              <a:off x="6336802" y="2009775"/>
              <a:ext cx="5343525" cy="2124075"/>
            </a:xfrm>
            <a:prstGeom prst="snip2Diag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35" name="Rectangle: Rounded Corners 34">
              <a:extLst>
                <a:ext uri="{FF2B5EF4-FFF2-40B4-BE49-F238E27FC236}">
                  <a16:creationId xmlns:a16="http://schemas.microsoft.com/office/drawing/2014/main" id="{CFCDE3E5-EBC5-47C5-7CA4-23455AD25059}"/>
                </a:ext>
              </a:extLst>
            </p:cNvPr>
            <p:cNvSpPr/>
            <p:nvPr/>
          </p:nvSpPr>
          <p:spPr>
            <a:xfrm>
              <a:off x="6089152" y="1785937"/>
              <a:ext cx="714375" cy="714375"/>
            </a:xfrm>
            <a:prstGeom prst="roundRect">
              <a:avLst/>
            </a:prstGeom>
            <a:solidFill>
              <a:srgbClr val="255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7" name="TextBox 36">
              <a:extLst>
                <a:ext uri="{FF2B5EF4-FFF2-40B4-BE49-F238E27FC236}">
                  <a16:creationId xmlns:a16="http://schemas.microsoft.com/office/drawing/2014/main" id="{F8BE5422-377E-856C-D5FB-72AB276EFE1D}"/>
                </a:ext>
              </a:extLst>
            </p:cNvPr>
            <p:cNvSpPr txBox="1"/>
            <p:nvPr/>
          </p:nvSpPr>
          <p:spPr>
            <a:xfrm>
              <a:off x="6898777" y="2138452"/>
              <a:ext cx="3937025" cy="338554"/>
            </a:xfrm>
            <a:prstGeom prst="rect">
              <a:avLst/>
            </a:prstGeom>
            <a:noFill/>
          </p:spPr>
          <p:txBody>
            <a:bodyPr wrap="square" rtlCol="0">
              <a:spAutoFit/>
            </a:bodyPr>
            <a:lstStyle/>
            <a:p>
              <a:r>
                <a:rPr lang="vi-VN" sz="1600" b="1" dirty="0">
                  <a:solidFill>
                    <a:srgbClr val="255295"/>
                  </a:solidFill>
                  <a:latin typeface="Roboto" pitchFamily="2" charset="0"/>
                  <a:ea typeface="Roboto" pitchFamily="2" charset="0"/>
                </a:rPr>
                <a:t>PHÁT HÀNH TÀI LIỆU/CREDENTIAL</a:t>
              </a:r>
            </a:p>
          </p:txBody>
        </p:sp>
        <p:grpSp>
          <p:nvGrpSpPr>
            <p:cNvPr id="39" name="Group 38">
              <a:extLst>
                <a:ext uri="{FF2B5EF4-FFF2-40B4-BE49-F238E27FC236}">
                  <a16:creationId xmlns:a16="http://schemas.microsoft.com/office/drawing/2014/main" id="{160902AB-206D-0907-D8ED-F14B684A1D3D}"/>
                </a:ext>
              </a:extLst>
            </p:cNvPr>
            <p:cNvGrpSpPr/>
            <p:nvPr/>
          </p:nvGrpSpPr>
          <p:grpSpPr>
            <a:xfrm>
              <a:off x="6594164" y="3031495"/>
              <a:ext cx="4828799" cy="461665"/>
              <a:chOff x="848101" y="2436704"/>
              <a:chExt cx="4828799" cy="461665"/>
            </a:xfrm>
          </p:grpSpPr>
          <p:sp>
            <p:nvSpPr>
              <p:cNvPr id="46" name="TextBox 45">
                <a:extLst>
                  <a:ext uri="{FF2B5EF4-FFF2-40B4-BE49-F238E27FC236}">
                    <a16:creationId xmlns:a16="http://schemas.microsoft.com/office/drawing/2014/main" id="{9A7D8464-9C67-CBBA-C3EC-FA34096BE67F}"/>
                  </a:ext>
                </a:extLst>
              </p:cNvPr>
              <p:cNvSpPr txBox="1"/>
              <p:nvPr/>
            </p:nvSpPr>
            <p:spPr>
              <a:xfrm>
                <a:off x="898553" y="2436704"/>
                <a:ext cx="4778347" cy="461665"/>
              </a:xfrm>
              <a:prstGeom prst="rect">
                <a:avLst/>
              </a:prstGeom>
              <a:noFill/>
            </p:spPr>
            <p:txBody>
              <a:bodyPr wrap="square" rtlCol="0">
                <a:spAutoFit/>
              </a:bodyPr>
              <a:lstStyle/>
              <a:p>
                <a:pPr lvl="0"/>
                <a:r>
                  <a:rPr lang="vi-VN" sz="1200" dirty="0">
                    <a:solidFill>
                      <a:srgbClr val="255295"/>
                    </a:solidFill>
                    <a:latin typeface="Roboto" pitchFamily="2" charset="0"/>
                    <a:ea typeface="Roboto" pitchFamily="2" charset="0"/>
                  </a:rPr>
                  <a:t>Credential đó được ký bằng private key của Issuer (theo chuẩn JSON-LD Signature hoặc SD-JWT).</a:t>
                </a:r>
              </a:p>
            </p:txBody>
          </p:sp>
          <p:pic>
            <p:nvPicPr>
              <p:cNvPr id="47" name="Graphic 46" descr="Badge Tick1 with solid fill">
                <a:extLst>
                  <a:ext uri="{FF2B5EF4-FFF2-40B4-BE49-F238E27FC236}">
                    <a16:creationId xmlns:a16="http://schemas.microsoft.com/office/drawing/2014/main" id="{05B5D3EA-7964-8920-BE6E-F3B6333365A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48101" y="2509878"/>
                <a:ext cx="100903" cy="100903"/>
              </a:xfrm>
              <a:prstGeom prst="rect">
                <a:avLst/>
              </a:prstGeom>
            </p:spPr>
          </p:pic>
        </p:grpSp>
        <p:grpSp>
          <p:nvGrpSpPr>
            <p:cNvPr id="40" name="Group 39">
              <a:extLst>
                <a:ext uri="{FF2B5EF4-FFF2-40B4-BE49-F238E27FC236}">
                  <a16:creationId xmlns:a16="http://schemas.microsoft.com/office/drawing/2014/main" id="{782825C5-BD27-D4BA-59BA-55930045B6A3}"/>
                </a:ext>
              </a:extLst>
            </p:cNvPr>
            <p:cNvGrpSpPr/>
            <p:nvPr/>
          </p:nvGrpSpPr>
          <p:grpSpPr>
            <a:xfrm>
              <a:off x="6594164" y="3483411"/>
              <a:ext cx="5096696" cy="461665"/>
              <a:chOff x="848101" y="2436704"/>
              <a:chExt cx="5096696" cy="461665"/>
            </a:xfrm>
          </p:grpSpPr>
          <p:sp>
            <p:nvSpPr>
              <p:cNvPr id="44" name="TextBox 43">
                <a:extLst>
                  <a:ext uri="{FF2B5EF4-FFF2-40B4-BE49-F238E27FC236}">
                    <a16:creationId xmlns:a16="http://schemas.microsoft.com/office/drawing/2014/main" id="{7FCC7D22-DDC2-55CA-52A8-B9AC49A7991A}"/>
                  </a:ext>
                </a:extLst>
              </p:cNvPr>
              <p:cNvSpPr txBox="1"/>
              <p:nvPr/>
            </p:nvSpPr>
            <p:spPr>
              <a:xfrm>
                <a:off x="898553" y="2436704"/>
                <a:ext cx="5046244" cy="461665"/>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Hash của credential hoặc metadata (issuance ID, timestamp, revocation pointer) được ghi lên Fabric Ledger để đảm bảo traceability</a:t>
                </a:r>
              </a:p>
            </p:txBody>
          </p:sp>
          <p:pic>
            <p:nvPicPr>
              <p:cNvPr id="45" name="Graphic 44" descr="Badge Tick1 with solid fill">
                <a:extLst>
                  <a:ext uri="{FF2B5EF4-FFF2-40B4-BE49-F238E27FC236}">
                    <a16:creationId xmlns:a16="http://schemas.microsoft.com/office/drawing/2014/main" id="{C8E5948C-18C2-BEDB-FA7B-FC6CE419715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48101" y="2509878"/>
                <a:ext cx="100903" cy="100903"/>
              </a:xfrm>
              <a:prstGeom prst="rect">
                <a:avLst/>
              </a:prstGeom>
            </p:spPr>
          </p:pic>
        </p:grpSp>
        <p:sp>
          <p:nvSpPr>
            <p:cNvPr id="41" name="Rectangle: Rounded Corners 40">
              <a:extLst>
                <a:ext uri="{FF2B5EF4-FFF2-40B4-BE49-F238E27FC236}">
                  <a16:creationId xmlns:a16="http://schemas.microsoft.com/office/drawing/2014/main" id="{F9D25BBB-6198-4398-A131-395AE77ABB3B}"/>
                </a:ext>
              </a:extLst>
            </p:cNvPr>
            <p:cNvSpPr/>
            <p:nvPr/>
          </p:nvSpPr>
          <p:spPr>
            <a:xfrm>
              <a:off x="6336803" y="4262438"/>
              <a:ext cx="5344938" cy="553998"/>
            </a:xfrm>
            <a:prstGeom prst="roundRect">
              <a:avLst/>
            </a:prstGeom>
            <a:solidFill>
              <a:srgbClr val="C1E5F5"/>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2" name="TextBox 41">
              <a:extLst>
                <a:ext uri="{FF2B5EF4-FFF2-40B4-BE49-F238E27FC236}">
                  <a16:creationId xmlns:a16="http://schemas.microsoft.com/office/drawing/2014/main" id="{E31ACBCF-52B6-6FDB-C80D-DAA86E3C9BF8}"/>
                </a:ext>
              </a:extLst>
            </p:cNvPr>
            <p:cNvSpPr txBox="1"/>
            <p:nvPr/>
          </p:nvSpPr>
          <p:spPr>
            <a:xfrm>
              <a:off x="6828940" y="4308605"/>
              <a:ext cx="4778347" cy="461665"/>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Blockchain trở thành nguồn xác minh nguồn gốc (provenance) của credential mà không cần tiết lộ dữ liệu gốc.</a:t>
              </a:r>
            </a:p>
          </p:txBody>
        </p:sp>
        <p:pic>
          <p:nvPicPr>
            <p:cNvPr id="43" name="Graphic 42" descr="Direction with solid fill">
              <a:extLst>
                <a:ext uri="{FF2B5EF4-FFF2-40B4-BE49-F238E27FC236}">
                  <a16:creationId xmlns:a16="http://schemas.microsoft.com/office/drawing/2014/main" id="{0E3DF4CA-9CE6-7267-232D-B632821044F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423341" y="4409197"/>
              <a:ext cx="361073" cy="361073"/>
            </a:xfrm>
            <a:prstGeom prst="rect">
              <a:avLst/>
            </a:prstGeom>
          </p:spPr>
        </p:pic>
        <p:pic>
          <p:nvPicPr>
            <p:cNvPr id="51" name="Graphic 50" descr="Shredder with solid fill">
              <a:extLst>
                <a:ext uri="{FF2B5EF4-FFF2-40B4-BE49-F238E27FC236}">
                  <a16:creationId xmlns:a16="http://schemas.microsoft.com/office/drawing/2014/main" id="{C210D083-0E98-DF49-44E9-96AE3E8717C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135407" y="1827520"/>
              <a:ext cx="621864" cy="621864"/>
            </a:xfrm>
            <a:prstGeom prst="rect">
              <a:avLst/>
            </a:prstGeom>
          </p:spPr>
        </p:pic>
        <p:pic>
          <p:nvPicPr>
            <p:cNvPr id="53" name="Graphic 52" descr="Books on shelf outline">
              <a:extLst>
                <a:ext uri="{FF2B5EF4-FFF2-40B4-BE49-F238E27FC236}">
                  <a16:creationId xmlns:a16="http://schemas.microsoft.com/office/drawing/2014/main" id="{AB921E88-0C1F-F689-91F0-4922E84E6628}"/>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0568729" y="2153851"/>
              <a:ext cx="914400" cy="914400"/>
            </a:xfrm>
            <a:prstGeom prst="rect">
              <a:avLst/>
            </a:prstGeom>
          </p:spPr>
        </p:pic>
        <p:grpSp>
          <p:nvGrpSpPr>
            <p:cNvPr id="38" name="Group 37">
              <a:extLst>
                <a:ext uri="{FF2B5EF4-FFF2-40B4-BE49-F238E27FC236}">
                  <a16:creationId xmlns:a16="http://schemas.microsoft.com/office/drawing/2014/main" id="{D2695735-A9E5-C357-F041-3478FF3F2C6C}"/>
                </a:ext>
              </a:extLst>
            </p:cNvPr>
            <p:cNvGrpSpPr/>
            <p:nvPr/>
          </p:nvGrpSpPr>
          <p:grpSpPr>
            <a:xfrm>
              <a:off x="6594164" y="2579579"/>
              <a:ext cx="4828799" cy="461665"/>
              <a:chOff x="848101" y="2436704"/>
              <a:chExt cx="4828799" cy="461665"/>
            </a:xfrm>
          </p:grpSpPr>
          <p:sp>
            <p:nvSpPr>
              <p:cNvPr id="48" name="TextBox 47">
                <a:extLst>
                  <a:ext uri="{FF2B5EF4-FFF2-40B4-BE49-F238E27FC236}">
                    <a16:creationId xmlns:a16="http://schemas.microsoft.com/office/drawing/2014/main" id="{62A406FB-F737-1265-F5BD-0F333390F80A}"/>
                  </a:ext>
                </a:extLst>
              </p:cNvPr>
              <p:cNvSpPr txBox="1"/>
              <p:nvPr/>
            </p:nvSpPr>
            <p:spPr>
              <a:xfrm>
                <a:off x="898553" y="2436704"/>
                <a:ext cx="4778347" cy="461665"/>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Một Issuer (ví dụ: ngân hàng, cơ quan nhà nước) ký phát Verifiable Credential (VC) cho DID người dùng.</a:t>
                </a:r>
              </a:p>
            </p:txBody>
          </p:sp>
          <p:pic>
            <p:nvPicPr>
              <p:cNvPr id="49" name="Graphic 48" descr="Badge Tick1 with solid fill">
                <a:extLst>
                  <a:ext uri="{FF2B5EF4-FFF2-40B4-BE49-F238E27FC236}">
                    <a16:creationId xmlns:a16="http://schemas.microsoft.com/office/drawing/2014/main" id="{1E984B07-0574-5D58-8635-5F3C8D32A23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48101" y="2509878"/>
                <a:ext cx="100903" cy="100903"/>
              </a:xfrm>
              <a:prstGeom prst="rect">
                <a:avLst/>
              </a:prstGeom>
            </p:spPr>
          </p:pic>
        </p:grpSp>
      </p:grpSp>
      <p:grpSp>
        <p:nvGrpSpPr>
          <p:cNvPr id="80" name="Group 79">
            <a:extLst>
              <a:ext uri="{FF2B5EF4-FFF2-40B4-BE49-F238E27FC236}">
                <a16:creationId xmlns:a16="http://schemas.microsoft.com/office/drawing/2014/main" id="{C2D36264-6241-D0E1-2865-364BD9AF9EB5}"/>
              </a:ext>
            </a:extLst>
          </p:cNvPr>
          <p:cNvGrpSpPr/>
          <p:nvPr/>
        </p:nvGrpSpPr>
        <p:grpSpPr>
          <a:xfrm>
            <a:off x="12955193" y="1859122"/>
            <a:ext cx="11428251" cy="3128764"/>
            <a:chOff x="253490" y="1859122"/>
            <a:chExt cx="11428251" cy="3128764"/>
          </a:xfrm>
        </p:grpSpPr>
        <p:grpSp>
          <p:nvGrpSpPr>
            <p:cNvPr id="7" name="Group 6">
              <a:extLst>
                <a:ext uri="{FF2B5EF4-FFF2-40B4-BE49-F238E27FC236}">
                  <a16:creationId xmlns:a16="http://schemas.microsoft.com/office/drawing/2014/main" id="{E8B2EFB9-19CF-98B5-9940-5F0932D58B8D}"/>
                </a:ext>
              </a:extLst>
            </p:cNvPr>
            <p:cNvGrpSpPr/>
            <p:nvPr/>
          </p:nvGrpSpPr>
          <p:grpSpPr>
            <a:xfrm>
              <a:off x="253490" y="1957387"/>
              <a:ext cx="5592589" cy="3030499"/>
              <a:chOff x="253490" y="1957387"/>
              <a:chExt cx="5592589" cy="3030499"/>
            </a:xfrm>
          </p:grpSpPr>
          <p:sp>
            <p:nvSpPr>
              <p:cNvPr id="12" name="Rectangle: Diagonal Corners Snipped 11">
                <a:extLst>
                  <a:ext uri="{FF2B5EF4-FFF2-40B4-BE49-F238E27FC236}">
                    <a16:creationId xmlns:a16="http://schemas.microsoft.com/office/drawing/2014/main" id="{CB49BBE8-DF82-7F4A-94C4-8FE1A3AEE1B9}"/>
                  </a:ext>
                </a:extLst>
              </p:cNvPr>
              <p:cNvSpPr/>
              <p:nvPr/>
            </p:nvSpPr>
            <p:spPr>
              <a:xfrm>
                <a:off x="501140" y="2181225"/>
                <a:ext cx="5343525" cy="2124075"/>
              </a:xfrm>
              <a:prstGeom prst="snip2Diag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0" name="TextBox 19">
                <a:extLst>
                  <a:ext uri="{FF2B5EF4-FFF2-40B4-BE49-F238E27FC236}">
                    <a16:creationId xmlns:a16="http://schemas.microsoft.com/office/drawing/2014/main" id="{5CA105C7-2FFC-E163-A21B-A9EEDF30A373}"/>
                  </a:ext>
                </a:extLst>
              </p:cNvPr>
              <p:cNvSpPr txBox="1"/>
              <p:nvPr/>
            </p:nvSpPr>
            <p:spPr>
              <a:xfrm>
                <a:off x="929765" y="2309902"/>
                <a:ext cx="4875094" cy="338554"/>
              </a:xfrm>
              <a:prstGeom prst="rect">
                <a:avLst/>
              </a:prstGeom>
              <a:noFill/>
            </p:spPr>
            <p:txBody>
              <a:bodyPr wrap="square" rtlCol="0">
                <a:spAutoFit/>
              </a:bodyPr>
              <a:lstStyle/>
              <a:p>
                <a:r>
                  <a:rPr lang="vi-VN" sz="1600" b="1" dirty="0">
                    <a:solidFill>
                      <a:srgbClr val="255295"/>
                    </a:solidFill>
                    <a:latin typeface="Roboto" pitchFamily="2" charset="0"/>
                    <a:ea typeface="Roboto" pitchFamily="2" charset="0"/>
                  </a:rPr>
                  <a:t>KÝ SỐ TÀI LIỆU (DIGITAL/QUALIFIED SIGNATURE)</a:t>
                </a:r>
              </a:p>
            </p:txBody>
          </p:sp>
          <p:grpSp>
            <p:nvGrpSpPr>
              <p:cNvPr id="22" name="Group 21">
                <a:extLst>
                  <a:ext uri="{FF2B5EF4-FFF2-40B4-BE49-F238E27FC236}">
                    <a16:creationId xmlns:a16="http://schemas.microsoft.com/office/drawing/2014/main" id="{064DDE84-6A4C-5950-9797-F22B2780A560}"/>
                  </a:ext>
                </a:extLst>
              </p:cNvPr>
              <p:cNvGrpSpPr/>
              <p:nvPr/>
            </p:nvGrpSpPr>
            <p:grpSpPr>
              <a:xfrm>
                <a:off x="758502" y="3217233"/>
                <a:ext cx="4828799" cy="461665"/>
                <a:chOff x="848101" y="2436704"/>
                <a:chExt cx="4828799" cy="461665"/>
              </a:xfrm>
            </p:grpSpPr>
            <p:sp>
              <p:nvSpPr>
                <p:cNvPr id="61" name="TextBox 60">
                  <a:extLst>
                    <a:ext uri="{FF2B5EF4-FFF2-40B4-BE49-F238E27FC236}">
                      <a16:creationId xmlns:a16="http://schemas.microsoft.com/office/drawing/2014/main" id="{D2DBE85C-BE28-E12B-80D7-E042FE3F1FE6}"/>
                    </a:ext>
                  </a:extLst>
                </p:cNvPr>
                <p:cNvSpPr txBox="1"/>
                <p:nvPr/>
              </p:nvSpPr>
              <p:spPr>
                <a:xfrm>
                  <a:off x="898553" y="2436704"/>
                  <a:ext cx="4778347" cy="461665"/>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Hệ thống dùng private key của DID (hoặc key được bảo vệ trong HSM/QSCD) để tạo chữ ký số.</a:t>
                  </a:r>
                </a:p>
              </p:txBody>
            </p:sp>
            <p:pic>
              <p:nvPicPr>
                <p:cNvPr id="62" name="Graphic 61" descr="Badge Tick1 with solid fill">
                  <a:extLst>
                    <a:ext uri="{FF2B5EF4-FFF2-40B4-BE49-F238E27FC236}">
                      <a16:creationId xmlns:a16="http://schemas.microsoft.com/office/drawing/2014/main" id="{4CF7D1BF-F066-9BBE-36DD-3B407C16597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48101" y="2509878"/>
                  <a:ext cx="100903" cy="100903"/>
                </a:xfrm>
                <a:prstGeom prst="rect">
                  <a:avLst/>
                </a:prstGeom>
              </p:spPr>
            </p:pic>
          </p:grpSp>
          <p:grpSp>
            <p:nvGrpSpPr>
              <p:cNvPr id="24" name="Group 23">
                <a:extLst>
                  <a:ext uri="{FF2B5EF4-FFF2-40B4-BE49-F238E27FC236}">
                    <a16:creationId xmlns:a16="http://schemas.microsoft.com/office/drawing/2014/main" id="{DD6FDF55-7973-BEED-85D7-0C169251E4FA}"/>
                  </a:ext>
                </a:extLst>
              </p:cNvPr>
              <p:cNvGrpSpPr/>
              <p:nvPr/>
            </p:nvGrpSpPr>
            <p:grpSpPr>
              <a:xfrm>
                <a:off x="758502" y="3683436"/>
                <a:ext cx="4828799" cy="461665"/>
                <a:chOff x="848101" y="2436704"/>
                <a:chExt cx="4828799" cy="461665"/>
              </a:xfrm>
            </p:grpSpPr>
            <p:sp>
              <p:nvSpPr>
                <p:cNvPr id="59" name="TextBox 58">
                  <a:extLst>
                    <a:ext uri="{FF2B5EF4-FFF2-40B4-BE49-F238E27FC236}">
                      <a16:creationId xmlns:a16="http://schemas.microsoft.com/office/drawing/2014/main" id="{D6FB02FD-F60C-D2C4-06A7-09630660D404}"/>
                    </a:ext>
                  </a:extLst>
                </p:cNvPr>
                <p:cNvSpPr txBox="1"/>
                <p:nvPr/>
              </p:nvSpPr>
              <p:spPr>
                <a:xfrm>
                  <a:off x="898553" y="2436704"/>
                  <a:ext cx="4778347" cy="461665"/>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Signature + hash tài liệu được ghi vào blockchain như một Verifiable Event (audit trail).</a:t>
                  </a:r>
                </a:p>
              </p:txBody>
            </p:sp>
            <p:pic>
              <p:nvPicPr>
                <p:cNvPr id="60" name="Graphic 59" descr="Badge Tick1 with solid fill">
                  <a:extLst>
                    <a:ext uri="{FF2B5EF4-FFF2-40B4-BE49-F238E27FC236}">
                      <a16:creationId xmlns:a16="http://schemas.microsoft.com/office/drawing/2014/main" id="{238F7D1E-A1D1-D766-AC06-94D1CA62D03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48101" y="2509878"/>
                  <a:ext cx="100903" cy="100903"/>
                </a:xfrm>
                <a:prstGeom prst="rect">
                  <a:avLst/>
                </a:prstGeom>
              </p:spPr>
            </p:pic>
          </p:grpSp>
          <p:grpSp>
            <p:nvGrpSpPr>
              <p:cNvPr id="25" name="Group 24">
                <a:extLst>
                  <a:ext uri="{FF2B5EF4-FFF2-40B4-BE49-F238E27FC236}">
                    <a16:creationId xmlns:a16="http://schemas.microsoft.com/office/drawing/2014/main" id="{E5D8E1F8-B0DF-D472-6FDC-FC2803443748}"/>
                  </a:ext>
                </a:extLst>
              </p:cNvPr>
              <p:cNvGrpSpPr/>
              <p:nvPr/>
            </p:nvGrpSpPr>
            <p:grpSpPr>
              <a:xfrm>
                <a:off x="501141" y="4433888"/>
                <a:ext cx="5344938" cy="553998"/>
                <a:chOff x="501141" y="4433888"/>
                <a:chExt cx="5344938" cy="553998"/>
              </a:xfrm>
            </p:grpSpPr>
            <p:sp>
              <p:nvSpPr>
                <p:cNvPr id="55" name="Rectangle: Rounded Corners 54">
                  <a:extLst>
                    <a:ext uri="{FF2B5EF4-FFF2-40B4-BE49-F238E27FC236}">
                      <a16:creationId xmlns:a16="http://schemas.microsoft.com/office/drawing/2014/main" id="{D0863709-BFA3-1B1C-D31A-942992B0206D}"/>
                    </a:ext>
                  </a:extLst>
                </p:cNvPr>
                <p:cNvSpPr/>
                <p:nvPr/>
              </p:nvSpPr>
              <p:spPr>
                <a:xfrm>
                  <a:off x="501141" y="4433888"/>
                  <a:ext cx="5344938" cy="553998"/>
                </a:xfrm>
                <a:prstGeom prst="roundRect">
                  <a:avLst/>
                </a:prstGeom>
                <a:solidFill>
                  <a:srgbClr val="C1E5F5"/>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6" name="TextBox 55">
                  <a:extLst>
                    <a:ext uri="{FF2B5EF4-FFF2-40B4-BE49-F238E27FC236}">
                      <a16:creationId xmlns:a16="http://schemas.microsoft.com/office/drawing/2014/main" id="{3956C138-E810-AE05-9550-D24FFEF7B5AE}"/>
                    </a:ext>
                  </a:extLst>
                </p:cNvPr>
                <p:cNvSpPr txBox="1"/>
                <p:nvPr/>
              </p:nvSpPr>
              <p:spPr>
                <a:xfrm>
                  <a:off x="993278" y="4480055"/>
                  <a:ext cx="4778347" cy="461665"/>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Tài liệu được xác thực bởi cả chữ ký QES và ledger entry bất biến — song song bảo đảm pháp lý + kỹ thuật.</a:t>
                  </a:r>
                </a:p>
              </p:txBody>
            </p:sp>
            <p:pic>
              <p:nvPicPr>
                <p:cNvPr id="58" name="Graphic 57" descr="Direction with solid fill">
                  <a:extLst>
                    <a:ext uri="{FF2B5EF4-FFF2-40B4-BE49-F238E27FC236}">
                      <a16:creationId xmlns:a16="http://schemas.microsoft.com/office/drawing/2014/main" id="{6D83A0B9-258E-3A10-DA1B-92508390CEB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87679" y="4580647"/>
                  <a:ext cx="361073" cy="361073"/>
                </a:xfrm>
                <a:prstGeom prst="rect">
                  <a:avLst/>
                </a:prstGeom>
              </p:spPr>
            </p:pic>
          </p:grpSp>
          <p:grpSp>
            <p:nvGrpSpPr>
              <p:cNvPr id="28" name="Group 27">
                <a:extLst>
                  <a:ext uri="{FF2B5EF4-FFF2-40B4-BE49-F238E27FC236}">
                    <a16:creationId xmlns:a16="http://schemas.microsoft.com/office/drawing/2014/main" id="{F96D2F84-EA42-F54D-39B1-8FEFAD888A9E}"/>
                  </a:ext>
                </a:extLst>
              </p:cNvPr>
              <p:cNvGrpSpPr/>
              <p:nvPr/>
            </p:nvGrpSpPr>
            <p:grpSpPr>
              <a:xfrm>
                <a:off x="253490" y="1957387"/>
                <a:ext cx="714375" cy="714375"/>
                <a:chOff x="253490" y="1957387"/>
                <a:chExt cx="714375" cy="714375"/>
              </a:xfrm>
            </p:grpSpPr>
            <p:sp>
              <p:nvSpPr>
                <p:cNvPr id="50" name="Rectangle: Rounded Corners 49">
                  <a:extLst>
                    <a:ext uri="{FF2B5EF4-FFF2-40B4-BE49-F238E27FC236}">
                      <a16:creationId xmlns:a16="http://schemas.microsoft.com/office/drawing/2014/main" id="{C2E8064A-D959-80E0-B5C6-D3542D9F2789}"/>
                    </a:ext>
                  </a:extLst>
                </p:cNvPr>
                <p:cNvSpPr/>
                <p:nvPr/>
              </p:nvSpPr>
              <p:spPr>
                <a:xfrm>
                  <a:off x="253490" y="1957387"/>
                  <a:ext cx="714375" cy="714375"/>
                </a:xfrm>
                <a:prstGeom prst="roundRect">
                  <a:avLst/>
                </a:prstGeom>
                <a:solidFill>
                  <a:srgbClr val="255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52" name="Graphic 51" descr="Signature with solid fill">
                  <a:extLst>
                    <a:ext uri="{FF2B5EF4-FFF2-40B4-BE49-F238E27FC236}">
                      <a16:creationId xmlns:a16="http://schemas.microsoft.com/office/drawing/2014/main" id="{0E4CF639-BAA7-5879-536A-A90CBEBF43E7}"/>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333162" y="2015097"/>
                  <a:ext cx="589609" cy="589609"/>
                </a:xfrm>
                <a:prstGeom prst="rect">
                  <a:avLst/>
                </a:prstGeom>
              </p:spPr>
            </p:pic>
          </p:grpSp>
          <p:pic>
            <p:nvPicPr>
              <p:cNvPr id="31" name="Graphic 30" descr="Contract outline">
                <a:extLst>
                  <a:ext uri="{FF2B5EF4-FFF2-40B4-BE49-F238E27FC236}">
                    <a16:creationId xmlns:a16="http://schemas.microsoft.com/office/drawing/2014/main" id="{C7BA3148-D124-1687-0851-9F590061A1CD}"/>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4642060" y="2489551"/>
                <a:ext cx="914400" cy="914400"/>
              </a:xfrm>
              <a:prstGeom prst="rect">
                <a:avLst/>
              </a:prstGeom>
            </p:spPr>
          </p:pic>
          <p:grpSp>
            <p:nvGrpSpPr>
              <p:cNvPr id="32" name="Group 31">
                <a:extLst>
                  <a:ext uri="{FF2B5EF4-FFF2-40B4-BE49-F238E27FC236}">
                    <a16:creationId xmlns:a16="http://schemas.microsoft.com/office/drawing/2014/main" id="{ED61BF59-5251-C00D-F032-F00DF5AC6983}"/>
                  </a:ext>
                </a:extLst>
              </p:cNvPr>
              <p:cNvGrpSpPr/>
              <p:nvPr/>
            </p:nvGrpSpPr>
            <p:grpSpPr>
              <a:xfrm>
                <a:off x="758502" y="2751029"/>
                <a:ext cx="4828799" cy="461665"/>
                <a:chOff x="848101" y="2436704"/>
                <a:chExt cx="4828799" cy="461665"/>
              </a:xfrm>
            </p:grpSpPr>
            <p:pic>
              <p:nvPicPr>
                <p:cNvPr id="33" name="Graphic 32" descr="Badge Tick1 with solid fill">
                  <a:extLst>
                    <a:ext uri="{FF2B5EF4-FFF2-40B4-BE49-F238E27FC236}">
                      <a16:creationId xmlns:a16="http://schemas.microsoft.com/office/drawing/2014/main" id="{29A83D4A-0C0A-2C50-ADB1-C41DFE9B900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48101" y="2509878"/>
                  <a:ext cx="100903" cy="100903"/>
                </a:xfrm>
                <a:prstGeom prst="rect">
                  <a:avLst/>
                </a:prstGeom>
              </p:spPr>
            </p:pic>
            <p:sp>
              <p:nvSpPr>
                <p:cNvPr id="36" name="TextBox 35">
                  <a:extLst>
                    <a:ext uri="{FF2B5EF4-FFF2-40B4-BE49-F238E27FC236}">
                      <a16:creationId xmlns:a16="http://schemas.microsoft.com/office/drawing/2014/main" id="{00C16F1F-19DB-918E-F477-324646131096}"/>
                    </a:ext>
                  </a:extLst>
                </p:cNvPr>
                <p:cNvSpPr txBox="1"/>
                <p:nvPr/>
              </p:nvSpPr>
              <p:spPr>
                <a:xfrm>
                  <a:off x="898553" y="2436704"/>
                  <a:ext cx="4778347" cy="461665"/>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Người dùng muốn ký tài liệu hoặc giao dịch → Wallet gọi Remote Signing Service (QES).</a:t>
                  </a:r>
                </a:p>
              </p:txBody>
            </p:sp>
          </p:grpSp>
        </p:grpSp>
        <p:grpSp>
          <p:nvGrpSpPr>
            <p:cNvPr id="63" name="Group 62">
              <a:extLst>
                <a:ext uri="{FF2B5EF4-FFF2-40B4-BE49-F238E27FC236}">
                  <a16:creationId xmlns:a16="http://schemas.microsoft.com/office/drawing/2014/main" id="{1F425DAC-F2A6-16EB-FEFB-67362C5A04E8}"/>
                </a:ext>
              </a:extLst>
            </p:cNvPr>
            <p:cNvGrpSpPr/>
            <p:nvPr/>
          </p:nvGrpSpPr>
          <p:grpSpPr>
            <a:xfrm>
              <a:off x="5973844" y="1859122"/>
              <a:ext cx="5707897" cy="3128764"/>
              <a:chOff x="5973844" y="1859122"/>
              <a:chExt cx="5707897" cy="3128764"/>
            </a:xfrm>
          </p:grpSpPr>
          <p:sp>
            <p:nvSpPr>
              <p:cNvPr id="64" name="Rectangle: Diagonal Corners Snipped 63">
                <a:extLst>
                  <a:ext uri="{FF2B5EF4-FFF2-40B4-BE49-F238E27FC236}">
                    <a16:creationId xmlns:a16="http://schemas.microsoft.com/office/drawing/2014/main" id="{FD7F8AC0-7B85-193F-44FC-00A2F2D1BB31}"/>
                  </a:ext>
                </a:extLst>
              </p:cNvPr>
              <p:cNvSpPr/>
              <p:nvPr/>
            </p:nvSpPr>
            <p:spPr>
              <a:xfrm>
                <a:off x="6336802" y="2181225"/>
                <a:ext cx="5343525" cy="2124075"/>
              </a:xfrm>
              <a:prstGeom prst="snip2Diag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5" name="Rectangle: Rounded Corners 64">
                <a:extLst>
                  <a:ext uri="{FF2B5EF4-FFF2-40B4-BE49-F238E27FC236}">
                    <a16:creationId xmlns:a16="http://schemas.microsoft.com/office/drawing/2014/main" id="{E660A15E-6D01-9A5B-AF56-2CD58ED3FDB6}"/>
                  </a:ext>
                </a:extLst>
              </p:cNvPr>
              <p:cNvSpPr/>
              <p:nvPr/>
            </p:nvSpPr>
            <p:spPr>
              <a:xfrm>
                <a:off x="6089152" y="1957387"/>
                <a:ext cx="714375" cy="714375"/>
              </a:xfrm>
              <a:prstGeom prst="roundRect">
                <a:avLst/>
              </a:prstGeom>
              <a:solidFill>
                <a:srgbClr val="255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6" name="TextBox 65">
                <a:extLst>
                  <a:ext uri="{FF2B5EF4-FFF2-40B4-BE49-F238E27FC236}">
                    <a16:creationId xmlns:a16="http://schemas.microsoft.com/office/drawing/2014/main" id="{53380044-15BF-5A30-54D8-5564D5098AF2}"/>
                  </a:ext>
                </a:extLst>
              </p:cNvPr>
              <p:cNvSpPr txBox="1"/>
              <p:nvPr/>
            </p:nvSpPr>
            <p:spPr>
              <a:xfrm>
                <a:off x="6898777" y="2309902"/>
                <a:ext cx="3937025" cy="338554"/>
              </a:xfrm>
              <a:prstGeom prst="rect">
                <a:avLst/>
              </a:prstGeom>
              <a:noFill/>
            </p:spPr>
            <p:txBody>
              <a:bodyPr wrap="square" rtlCol="0">
                <a:spAutoFit/>
              </a:bodyPr>
              <a:lstStyle/>
              <a:p>
                <a:r>
                  <a:rPr lang="vi-VN" sz="1600" b="1" dirty="0">
                    <a:solidFill>
                      <a:srgbClr val="255295"/>
                    </a:solidFill>
                    <a:latin typeface="Roboto" pitchFamily="2" charset="0"/>
                    <a:ea typeface="Roboto" pitchFamily="2" charset="0"/>
                  </a:rPr>
                  <a:t>XÁC MINH (VERIFICATION)</a:t>
                </a:r>
              </a:p>
            </p:txBody>
          </p:sp>
          <p:sp>
            <p:nvSpPr>
              <p:cNvPr id="67" name="TextBox 66">
                <a:extLst>
                  <a:ext uri="{FF2B5EF4-FFF2-40B4-BE49-F238E27FC236}">
                    <a16:creationId xmlns:a16="http://schemas.microsoft.com/office/drawing/2014/main" id="{F579F579-D49D-FF8B-4FAB-DB3FA2FEF992}"/>
                  </a:ext>
                </a:extLst>
              </p:cNvPr>
              <p:cNvSpPr txBox="1"/>
              <p:nvPr/>
            </p:nvSpPr>
            <p:spPr>
              <a:xfrm>
                <a:off x="6511266" y="3069741"/>
                <a:ext cx="5108140" cy="276999"/>
              </a:xfrm>
              <a:prstGeom prst="rect">
                <a:avLst/>
              </a:prstGeom>
              <a:noFill/>
            </p:spPr>
            <p:txBody>
              <a:bodyPr wrap="square" rtlCol="0">
                <a:spAutoFit/>
              </a:bodyPr>
              <a:lstStyle/>
              <a:p>
                <a:pPr lvl="0"/>
                <a:r>
                  <a:rPr lang="vi-VN" sz="1200" dirty="0">
                    <a:solidFill>
                      <a:srgbClr val="255295"/>
                    </a:solidFill>
                    <a:latin typeface="Roboto" pitchFamily="2" charset="0"/>
                    <a:ea typeface="Roboto" pitchFamily="2" charset="0"/>
                  </a:rPr>
                  <a:t>1. Dùng blockchain để truy xuất DID Document → lấy public key chính xác</a:t>
                </a:r>
              </a:p>
            </p:txBody>
          </p:sp>
          <p:grpSp>
            <p:nvGrpSpPr>
              <p:cNvPr id="68" name="Group 67">
                <a:extLst>
                  <a:ext uri="{FF2B5EF4-FFF2-40B4-BE49-F238E27FC236}">
                    <a16:creationId xmlns:a16="http://schemas.microsoft.com/office/drawing/2014/main" id="{1D7D2B8B-CF39-C6F8-D11A-9138B5E37CDE}"/>
                  </a:ext>
                </a:extLst>
              </p:cNvPr>
              <p:cNvGrpSpPr/>
              <p:nvPr/>
            </p:nvGrpSpPr>
            <p:grpSpPr>
              <a:xfrm>
                <a:off x="6336803" y="4433888"/>
                <a:ext cx="5344938" cy="553998"/>
                <a:chOff x="6336803" y="4433888"/>
                <a:chExt cx="5344938" cy="553998"/>
              </a:xfrm>
            </p:grpSpPr>
            <p:sp>
              <p:nvSpPr>
                <p:cNvPr id="77" name="Rectangle: Rounded Corners 76">
                  <a:extLst>
                    <a:ext uri="{FF2B5EF4-FFF2-40B4-BE49-F238E27FC236}">
                      <a16:creationId xmlns:a16="http://schemas.microsoft.com/office/drawing/2014/main" id="{4FBF9991-7464-9AD5-6FF5-B88000383BEF}"/>
                    </a:ext>
                  </a:extLst>
                </p:cNvPr>
                <p:cNvSpPr/>
                <p:nvPr/>
              </p:nvSpPr>
              <p:spPr>
                <a:xfrm>
                  <a:off x="6336803" y="4433888"/>
                  <a:ext cx="5344938" cy="553998"/>
                </a:xfrm>
                <a:prstGeom prst="roundRect">
                  <a:avLst/>
                </a:prstGeom>
                <a:solidFill>
                  <a:srgbClr val="C1E5F5"/>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8" name="TextBox 77">
                  <a:extLst>
                    <a:ext uri="{FF2B5EF4-FFF2-40B4-BE49-F238E27FC236}">
                      <a16:creationId xmlns:a16="http://schemas.microsoft.com/office/drawing/2014/main" id="{65137A57-6380-8A95-5545-C3E4A4B204F3}"/>
                    </a:ext>
                  </a:extLst>
                </p:cNvPr>
                <p:cNvSpPr txBox="1"/>
                <p:nvPr/>
              </p:nvSpPr>
              <p:spPr>
                <a:xfrm>
                  <a:off x="6828940" y="4480055"/>
                  <a:ext cx="4778347" cy="461665"/>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Xác minh được ai ký, ký khi nào, dữ liệu có bị sửa đổi không — mà không cần phụ thuộc máy chủ trung gian.</a:t>
                  </a:r>
                </a:p>
              </p:txBody>
            </p:sp>
            <p:pic>
              <p:nvPicPr>
                <p:cNvPr id="79" name="Graphic 78" descr="Direction with solid fill">
                  <a:extLst>
                    <a:ext uri="{FF2B5EF4-FFF2-40B4-BE49-F238E27FC236}">
                      <a16:creationId xmlns:a16="http://schemas.microsoft.com/office/drawing/2014/main" id="{74D3BF44-B5B9-12B0-B541-35158EE40C5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423341" y="4580647"/>
                  <a:ext cx="361073" cy="361073"/>
                </a:xfrm>
                <a:prstGeom prst="rect">
                  <a:avLst/>
                </a:prstGeom>
              </p:spPr>
            </p:pic>
          </p:grpSp>
          <p:grpSp>
            <p:nvGrpSpPr>
              <p:cNvPr id="69" name="Group 68">
                <a:extLst>
                  <a:ext uri="{FF2B5EF4-FFF2-40B4-BE49-F238E27FC236}">
                    <a16:creationId xmlns:a16="http://schemas.microsoft.com/office/drawing/2014/main" id="{6F410727-7700-97BB-14A2-B1B445D84D0E}"/>
                  </a:ext>
                </a:extLst>
              </p:cNvPr>
              <p:cNvGrpSpPr/>
              <p:nvPr/>
            </p:nvGrpSpPr>
            <p:grpSpPr>
              <a:xfrm>
                <a:off x="6594164" y="2751029"/>
                <a:ext cx="4828799" cy="276999"/>
                <a:chOff x="848101" y="2436704"/>
                <a:chExt cx="4828799" cy="276999"/>
              </a:xfrm>
            </p:grpSpPr>
            <p:sp>
              <p:nvSpPr>
                <p:cNvPr id="75" name="TextBox 74">
                  <a:extLst>
                    <a:ext uri="{FF2B5EF4-FFF2-40B4-BE49-F238E27FC236}">
                      <a16:creationId xmlns:a16="http://schemas.microsoft.com/office/drawing/2014/main" id="{9EB40284-9BAB-C06C-A07F-BC29B44D6AF4}"/>
                    </a:ext>
                  </a:extLst>
                </p:cNvPr>
                <p:cNvSpPr txBox="1"/>
                <p:nvPr/>
              </p:nvSpPr>
              <p:spPr>
                <a:xfrm>
                  <a:off x="898553" y="2436704"/>
                  <a:ext cx="4778347"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Bên kiểm chứng (Verifier) nhận được tài liệu/credential:</a:t>
                  </a:r>
                </a:p>
              </p:txBody>
            </p:sp>
            <p:pic>
              <p:nvPicPr>
                <p:cNvPr id="76" name="Graphic 75" descr="Badge Tick1 with solid fill">
                  <a:extLst>
                    <a:ext uri="{FF2B5EF4-FFF2-40B4-BE49-F238E27FC236}">
                      <a16:creationId xmlns:a16="http://schemas.microsoft.com/office/drawing/2014/main" id="{F557ED2D-66F3-0D92-042F-64A4E2A46EB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48101" y="2509878"/>
                  <a:ext cx="100903" cy="100903"/>
                </a:xfrm>
                <a:prstGeom prst="rect">
                  <a:avLst/>
                </a:prstGeom>
              </p:spPr>
            </p:pic>
          </p:grpSp>
          <p:pic>
            <p:nvPicPr>
              <p:cNvPr id="70" name="Graphic 69" descr="Continuous Improvement with solid fill">
                <a:extLst>
                  <a:ext uri="{FF2B5EF4-FFF2-40B4-BE49-F238E27FC236}">
                    <a16:creationId xmlns:a16="http://schemas.microsoft.com/office/drawing/2014/main" id="{D9A57B6C-5FF2-F701-6B13-4705C3460421}"/>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5973844" y="1859122"/>
                <a:ext cx="914400" cy="914400"/>
              </a:xfrm>
              <a:prstGeom prst="rect">
                <a:avLst/>
              </a:prstGeom>
            </p:spPr>
          </p:pic>
          <p:pic>
            <p:nvPicPr>
              <p:cNvPr id="71" name="Graphic 70" descr="Badge Tick outline">
                <a:extLst>
                  <a:ext uri="{FF2B5EF4-FFF2-40B4-BE49-F238E27FC236}">
                    <a16:creationId xmlns:a16="http://schemas.microsoft.com/office/drawing/2014/main" id="{04660969-E65D-25BF-B847-C0C416E2421D}"/>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10607533" y="2242379"/>
                <a:ext cx="914400" cy="914400"/>
              </a:xfrm>
              <a:prstGeom prst="rect">
                <a:avLst/>
              </a:prstGeom>
            </p:spPr>
          </p:pic>
          <p:sp>
            <p:nvSpPr>
              <p:cNvPr id="72" name="TextBox 71">
                <a:extLst>
                  <a:ext uri="{FF2B5EF4-FFF2-40B4-BE49-F238E27FC236}">
                    <a16:creationId xmlns:a16="http://schemas.microsoft.com/office/drawing/2014/main" id="{82794953-B8F8-8874-A5FD-044A1A5CD4DA}"/>
                  </a:ext>
                </a:extLst>
              </p:cNvPr>
              <p:cNvSpPr txBox="1"/>
              <p:nvPr/>
            </p:nvSpPr>
            <p:spPr>
              <a:xfrm>
                <a:off x="6511266" y="3332778"/>
                <a:ext cx="5108140" cy="276999"/>
              </a:xfrm>
              <a:prstGeom prst="rect">
                <a:avLst/>
              </a:prstGeom>
              <a:noFill/>
            </p:spPr>
            <p:txBody>
              <a:bodyPr wrap="square" rtlCol="0">
                <a:spAutoFit/>
              </a:bodyPr>
              <a:lstStyle/>
              <a:p>
                <a:pPr lvl="0"/>
                <a:r>
                  <a:rPr lang="vi-VN" sz="1200" dirty="0">
                    <a:solidFill>
                      <a:srgbClr val="255295"/>
                    </a:solidFill>
                    <a:latin typeface="Roboto" pitchFamily="2" charset="0"/>
                    <a:ea typeface="Roboto" pitchFamily="2" charset="0"/>
                  </a:rPr>
                  <a:t>2. Kiểm tra chữ ký trên tài liệu</a:t>
                </a:r>
              </a:p>
            </p:txBody>
          </p:sp>
          <p:sp>
            <p:nvSpPr>
              <p:cNvPr id="73" name="TextBox 72">
                <a:extLst>
                  <a:ext uri="{FF2B5EF4-FFF2-40B4-BE49-F238E27FC236}">
                    <a16:creationId xmlns:a16="http://schemas.microsoft.com/office/drawing/2014/main" id="{A3B1888F-325C-AF2D-CC8D-6A5AAB4D3AF5}"/>
                  </a:ext>
                </a:extLst>
              </p:cNvPr>
              <p:cNvSpPr txBox="1"/>
              <p:nvPr/>
            </p:nvSpPr>
            <p:spPr>
              <a:xfrm>
                <a:off x="6511266" y="3595815"/>
                <a:ext cx="5108140" cy="276999"/>
              </a:xfrm>
              <a:prstGeom prst="rect">
                <a:avLst/>
              </a:prstGeom>
              <a:noFill/>
            </p:spPr>
            <p:txBody>
              <a:bodyPr wrap="square" rtlCol="0">
                <a:spAutoFit/>
              </a:bodyPr>
              <a:lstStyle/>
              <a:p>
                <a:pPr lvl="0"/>
                <a:r>
                  <a:rPr lang="vi-VN" sz="1200" dirty="0">
                    <a:solidFill>
                      <a:srgbClr val="255295"/>
                    </a:solidFill>
                    <a:latin typeface="Roboto" pitchFamily="2" charset="0"/>
                    <a:ea typeface="Roboto" pitchFamily="2" charset="0"/>
                  </a:rPr>
                  <a:t>3. Đối chiếu hash với bản trên blockchain → bảo đảm không bị chỉnh sửa</a:t>
                </a:r>
              </a:p>
            </p:txBody>
          </p:sp>
          <p:sp>
            <p:nvSpPr>
              <p:cNvPr id="74" name="TextBox 73">
                <a:extLst>
                  <a:ext uri="{FF2B5EF4-FFF2-40B4-BE49-F238E27FC236}">
                    <a16:creationId xmlns:a16="http://schemas.microsoft.com/office/drawing/2014/main" id="{5F162D77-0B56-006F-FB06-763BE2492880}"/>
                  </a:ext>
                </a:extLst>
              </p:cNvPr>
              <p:cNvSpPr txBox="1"/>
              <p:nvPr/>
            </p:nvSpPr>
            <p:spPr>
              <a:xfrm>
                <a:off x="6511266" y="3858851"/>
                <a:ext cx="5108140"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4. Kiểm tra revocation status (StatusList / chaincode).</a:t>
                </a:r>
              </a:p>
            </p:txBody>
          </p:sp>
        </p:grpSp>
      </p:grpSp>
      <p:grpSp>
        <p:nvGrpSpPr>
          <p:cNvPr id="83" name="Group 82">
            <a:extLst>
              <a:ext uri="{FF2B5EF4-FFF2-40B4-BE49-F238E27FC236}">
                <a16:creationId xmlns:a16="http://schemas.microsoft.com/office/drawing/2014/main" id="{28008D9D-D8FD-99B2-70E5-6A1D4444E9CB}"/>
              </a:ext>
            </a:extLst>
          </p:cNvPr>
          <p:cNvGrpSpPr/>
          <p:nvPr/>
        </p:nvGrpSpPr>
        <p:grpSpPr>
          <a:xfrm>
            <a:off x="2524185" y="5358757"/>
            <a:ext cx="1014884" cy="1014884"/>
            <a:chOff x="2524185" y="5358757"/>
            <a:chExt cx="1014884" cy="1014884"/>
          </a:xfrm>
        </p:grpSpPr>
        <p:sp>
          <p:nvSpPr>
            <p:cNvPr id="81" name="Oval 80">
              <a:extLst>
                <a:ext uri="{FF2B5EF4-FFF2-40B4-BE49-F238E27FC236}">
                  <a16:creationId xmlns:a16="http://schemas.microsoft.com/office/drawing/2014/main" id="{04C8A322-C200-1F6C-7ED6-DB6C31DCC8AE}"/>
                </a:ext>
              </a:extLst>
            </p:cNvPr>
            <p:cNvSpPr/>
            <p:nvPr/>
          </p:nvSpPr>
          <p:spPr>
            <a:xfrm>
              <a:off x="2524185" y="5358757"/>
              <a:ext cx="1014884" cy="1014884"/>
            </a:xfrm>
            <a:prstGeom prst="ellipse">
              <a:avLst/>
            </a:prstGeom>
            <a:solidFill>
              <a:srgbClr val="C1E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TextBox 81">
              <a:extLst>
                <a:ext uri="{FF2B5EF4-FFF2-40B4-BE49-F238E27FC236}">
                  <a16:creationId xmlns:a16="http://schemas.microsoft.com/office/drawing/2014/main" id="{C97A3E61-4617-7A22-19C4-3D0CEF1EDD6D}"/>
                </a:ext>
              </a:extLst>
            </p:cNvPr>
            <p:cNvSpPr txBox="1"/>
            <p:nvPr/>
          </p:nvSpPr>
          <p:spPr>
            <a:xfrm>
              <a:off x="2631234" y="5512256"/>
              <a:ext cx="800786" cy="707886"/>
            </a:xfrm>
            <a:prstGeom prst="rect">
              <a:avLst/>
            </a:prstGeom>
            <a:noFill/>
          </p:spPr>
          <p:txBody>
            <a:bodyPr wrap="square" rtlCol="0">
              <a:spAutoFit/>
            </a:bodyPr>
            <a:lstStyle/>
            <a:p>
              <a:r>
                <a:rPr lang="en-US" sz="4000" b="1">
                  <a:solidFill>
                    <a:srgbClr val="255295"/>
                  </a:solidFill>
                  <a:latin typeface="Roboto" panose="02000000000000000000" pitchFamily="2" charset="0"/>
                  <a:ea typeface="Roboto" panose="02000000000000000000" pitchFamily="2" charset="0"/>
                </a:rPr>
                <a:t>01</a:t>
              </a:r>
            </a:p>
          </p:txBody>
        </p:sp>
      </p:grpSp>
      <p:grpSp>
        <p:nvGrpSpPr>
          <p:cNvPr id="84" name="Group 83">
            <a:extLst>
              <a:ext uri="{FF2B5EF4-FFF2-40B4-BE49-F238E27FC236}">
                <a16:creationId xmlns:a16="http://schemas.microsoft.com/office/drawing/2014/main" id="{FA0F2139-ACD3-6C35-C48C-EB6B3E599401}"/>
              </a:ext>
            </a:extLst>
          </p:cNvPr>
          <p:cNvGrpSpPr/>
          <p:nvPr/>
        </p:nvGrpSpPr>
        <p:grpSpPr>
          <a:xfrm>
            <a:off x="8526347" y="5288433"/>
            <a:ext cx="1014884" cy="1014884"/>
            <a:chOff x="2524185" y="5358757"/>
            <a:chExt cx="1014884" cy="1014884"/>
          </a:xfrm>
        </p:grpSpPr>
        <p:sp>
          <p:nvSpPr>
            <p:cNvPr id="85" name="Oval 84">
              <a:extLst>
                <a:ext uri="{FF2B5EF4-FFF2-40B4-BE49-F238E27FC236}">
                  <a16:creationId xmlns:a16="http://schemas.microsoft.com/office/drawing/2014/main" id="{D4ACF0A8-A3D4-F82E-9F3C-F99CA2DC7D33}"/>
                </a:ext>
              </a:extLst>
            </p:cNvPr>
            <p:cNvSpPr/>
            <p:nvPr/>
          </p:nvSpPr>
          <p:spPr>
            <a:xfrm>
              <a:off x="2524185" y="5358757"/>
              <a:ext cx="1014884" cy="1014884"/>
            </a:xfrm>
            <a:prstGeom prst="ellipse">
              <a:avLst/>
            </a:prstGeom>
            <a:solidFill>
              <a:srgbClr val="C1E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TextBox 85">
              <a:extLst>
                <a:ext uri="{FF2B5EF4-FFF2-40B4-BE49-F238E27FC236}">
                  <a16:creationId xmlns:a16="http://schemas.microsoft.com/office/drawing/2014/main" id="{0CE0AB57-785C-EFE2-006B-09BEEEA366BD}"/>
                </a:ext>
              </a:extLst>
            </p:cNvPr>
            <p:cNvSpPr txBox="1"/>
            <p:nvPr/>
          </p:nvSpPr>
          <p:spPr>
            <a:xfrm>
              <a:off x="2631234" y="5512256"/>
              <a:ext cx="800786" cy="707886"/>
            </a:xfrm>
            <a:prstGeom prst="rect">
              <a:avLst/>
            </a:prstGeom>
            <a:noFill/>
          </p:spPr>
          <p:txBody>
            <a:bodyPr wrap="square" rtlCol="0">
              <a:spAutoFit/>
            </a:bodyPr>
            <a:lstStyle/>
            <a:p>
              <a:r>
                <a:rPr lang="en-US" sz="4000" b="1">
                  <a:solidFill>
                    <a:srgbClr val="255295"/>
                  </a:solidFill>
                  <a:latin typeface="Roboto" panose="02000000000000000000" pitchFamily="2" charset="0"/>
                  <a:ea typeface="Roboto" panose="02000000000000000000" pitchFamily="2" charset="0"/>
                </a:rPr>
                <a:t>02</a:t>
              </a:r>
            </a:p>
          </p:txBody>
        </p:sp>
      </p:grpSp>
    </p:spTree>
    <p:extLst>
      <p:ext uri="{BB962C8B-B14F-4D97-AF65-F5344CB8AC3E}">
        <p14:creationId xmlns:p14="http://schemas.microsoft.com/office/powerpoint/2010/main" val="1601612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1E5F5">
            <a:alpha val="35000"/>
          </a:srgbClr>
        </a:solidFill>
        <a:effectLst/>
      </p:bgPr>
    </p:bg>
    <p:spTree>
      <p:nvGrpSpPr>
        <p:cNvPr id="1" name="">
          <a:extLst>
            <a:ext uri="{FF2B5EF4-FFF2-40B4-BE49-F238E27FC236}">
              <a16:creationId xmlns:a16="http://schemas.microsoft.com/office/drawing/2014/main" id="{E92E7890-5F1F-1CA7-AD5B-C0C9CC4FE99C}"/>
            </a:ext>
          </a:extLst>
        </p:cNvPr>
        <p:cNvGrpSpPr/>
        <p:nvPr/>
      </p:nvGrpSpPr>
      <p:grpSpPr>
        <a:xfrm>
          <a:off x="0" y="0"/>
          <a:ext cx="0" cy="0"/>
          <a:chOff x="0" y="0"/>
          <a:chExt cx="0" cy="0"/>
        </a:xfrm>
      </p:grpSpPr>
      <p:pic>
        <p:nvPicPr>
          <p:cNvPr id="57" name="Picture 56" descr="A view of a mountain range&#10;&#10;AI-generated content may be incorrect.">
            <a:extLst>
              <a:ext uri="{FF2B5EF4-FFF2-40B4-BE49-F238E27FC236}">
                <a16:creationId xmlns:a16="http://schemas.microsoft.com/office/drawing/2014/main" id="{8DCCF682-03C7-8C64-1DF3-7A95F3D37C02}"/>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rgbClr val="C1E5F5"/>
          </a:solidFill>
        </p:spPr>
      </p:pic>
      <p:grpSp>
        <p:nvGrpSpPr>
          <p:cNvPr id="7" name="Group 6">
            <a:extLst>
              <a:ext uri="{FF2B5EF4-FFF2-40B4-BE49-F238E27FC236}">
                <a16:creationId xmlns:a16="http://schemas.microsoft.com/office/drawing/2014/main" id="{18E418F9-D720-B82C-DE67-074A8390F54B}"/>
              </a:ext>
            </a:extLst>
          </p:cNvPr>
          <p:cNvGrpSpPr/>
          <p:nvPr/>
        </p:nvGrpSpPr>
        <p:grpSpPr>
          <a:xfrm>
            <a:off x="-72428" y="437301"/>
            <a:ext cx="7514377" cy="633743"/>
            <a:chOff x="-72428" y="199176"/>
            <a:chExt cx="7514377" cy="633743"/>
          </a:xfrm>
        </p:grpSpPr>
        <p:sp>
          <p:nvSpPr>
            <p:cNvPr id="12" name="TextBox 11">
              <a:extLst>
                <a:ext uri="{FF2B5EF4-FFF2-40B4-BE49-F238E27FC236}">
                  <a16:creationId xmlns:a16="http://schemas.microsoft.com/office/drawing/2014/main" id="{940A85BE-EC77-EA97-68C7-869F329E9ACE}"/>
                </a:ext>
              </a:extLst>
            </p:cNvPr>
            <p:cNvSpPr txBox="1"/>
            <p:nvPr/>
          </p:nvSpPr>
          <p:spPr>
            <a:xfrm>
              <a:off x="253490" y="239048"/>
              <a:ext cx="7188459" cy="553998"/>
            </a:xfrm>
            <a:prstGeom prst="rect">
              <a:avLst/>
            </a:prstGeom>
            <a:noFill/>
          </p:spPr>
          <p:txBody>
            <a:bodyPr wrap="square" rtlCol="0">
              <a:spAutoFit/>
            </a:bodyPr>
            <a:lstStyle/>
            <a:p>
              <a:r>
                <a:rPr lang="en-US" sz="3000" b="1" dirty="0">
                  <a:solidFill>
                    <a:srgbClr val="255295"/>
                  </a:solidFill>
                  <a:latin typeface="Roboto" pitchFamily="2" charset="0"/>
                  <a:ea typeface="Roboto" pitchFamily="2" charset="0"/>
                </a:rPr>
                <a:t>LUỒNG HOẠT ĐỘNG (TỔNG QUÁT)</a:t>
              </a:r>
              <a:endParaRPr lang="vi-VN" sz="3000" b="1" dirty="0">
                <a:solidFill>
                  <a:srgbClr val="255295"/>
                </a:solidFill>
                <a:latin typeface="Roboto" pitchFamily="2" charset="0"/>
                <a:ea typeface="Roboto" pitchFamily="2" charset="0"/>
              </a:endParaRPr>
            </a:p>
          </p:txBody>
        </p:sp>
        <p:sp>
          <p:nvSpPr>
            <p:cNvPr id="20" name="Rectangle: Rounded Corners 19">
              <a:extLst>
                <a:ext uri="{FF2B5EF4-FFF2-40B4-BE49-F238E27FC236}">
                  <a16:creationId xmlns:a16="http://schemas.microsoft.com/office/drawing/2014/main" id="{130CD6FD-3E80-7B10-6351-EC9E84400576}"/>
                </a:ext>
              </a:extLst>
            </p:cNvPr>
            <p:cNvSpPr/>
            <p:nvPr/>
          </p:nvSpPr>
          <p:spPr>
            <a:xfrm>
              <a:off x="-72428" y="199176"/>
              <a:ext cx="217283" cy="633743"/>
            </a:xfrm>
            <a:prstGeom prst="roundRect">
              <a:avLst/>
            </a:prstGeom>
            <a:solidFill>
              <a:srgbClr val="255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64" name="Group 63">
            <a:extLst>
              <a:ext uri="{FF2B5EF4-FFF2-40B4-BE49-F238E27FC236}">
                <a16:creationId xmlns:a16="http://schemas.microsoft.com/office/drawing/2014/main" id="{2E0A9188-FEE0-6C01-730A-2AF15D2C6E99}"/>
              </a:ext>
            </a:extLst>
          </p:cNvPr>
          <p:cNvGrpSpPr/>
          <p:nvPr/>
        </p:nvGrpSpPr>
        <p:grpSpPr>
          <a:xfrm>
            <a:off x="6141860" y="1957387"/>
            <a:ext cx="5592589" cy="3030499"/>
            <a:chOff x="253490" y="1957387"/>
            <a:chExt cx="5592589" cy="3030499"/>
          </a:xfrm>
        </p:grpSpPr>
        <p:sp>
          <p:nvSpPr>
            <p:cNvPr id="5" name="Rectangle: Diagonal Corners Snipped 4">
              <a:extLst>
                <a:ext uri="{FF2B5EF4-FFF2-40B4-BE49-F238E27FC236}">
                  <a16:creationId xmlns:a16="http://schemas.microsoft.com/office/drawing/2014/main" id="{853A5826-E72D-410B-9CF4-E7C662263039}"/>
                </a:ext>
              </a:extLst>
            </p:cNvPr>
            <p:cNvSpPr/>
            <p:nvPr/>
          </p:nvSpPr>
          <p:spPr>
            <a:xfrm>
              <a:off x="501140" y="2181225"/>
              <a:ext cx="5343525" cy="2124075"/>
            </a:xfrm>
            <a:prstGeom prst="snip2Diag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9" name="TextBox 8">
              <a:extLst>
                <a:ext uri="{FF2B5EF4-FFF2-40B4-BE49-F238E27FC236}">
                  <a16:creationId xmlns:a16="http://schemas.microsoft.com/office/drawing/2014/main" id="{4CC9E819-1381-4CFD-BE2E-46FC3E98FDC7}"/>
                </a:ext>
              </a:extLst>
            </p:cNvPr>
            <p:cNvSpPr txBox="1"/>
            <p:nvPr/>
          </p:nvSpPr>
          <p:spPr>
            <a:xfrm>
              <a:off x="929765" y="2309902"/>
              <a:ext cx="4875094" cy="338554"/>
            </a:xfrm>
            <a:prstGeom prst="rect">
              <a:avLst/>
            </a:prstGeom>
            <a:noFill/>
          </p:spPr>
          <p:txBody>
            <a:bodyPr wrap="square" rtlCol="0">
              <a:spAutoFit/>
            </a:bodyPr>
            <a:lstStyle/>
            <a:p>
              <a:r>
                <a:rPr lang="vi-VN" sz="1600" b="1" dirty="0">
                  <a:solidFill>
                    <a:srgbClr val="255295"/>
                  </a:solidFill>
                  <a:latin typeface="Roboto" pitchFamily="2" charset="0"/>
                  <a:ea typeface="Roboto" pitchFamily="2" charset="0"/>
                </a:rPr>
                <a:t>KÝ SỐ TÀI LIỆU (DIGITAL/QUALIFIED SIGNATURE)</a:t>
              </a:r>
            </a:p>
          </p:txBody>
        </p:sp>
        <p:grpSp>
          <p:nvGrpSpPr>
            <p:cNvPr id="14" name="Group 13">
              <a:extLst>
                <a:ext uri="{FF2B5EF4-FFF2-40B4-BE49-F238E27FC236}">
                  <a16:creationId xmlns:a16="http://schemas.microsoft.com/office/drawing/2014/main" id="{4887A5CF-61AC-7D35-A313-B21048AAC34D}"/>
                </a:ext>
              </a:extLst>
            </p:cNvPr>
            <p:cNvGrpSpPr/>
            <p:nvPr/>
          </p:nvGrpSpPr>
          <p:grpSpPr>
            <a:xfrm>
              <a:off x="758502" y="3217233"/>
              <a:ext cx="4828799" cy="461665"/>
              <a:chOff x="848101" y="2436704"/>
              <a:chExt cx="4828799" cy="461665"/>
            </a:xfrm>
          </p:grpSpPr>
          <p:sp>
            <p:nvSpPr>
              <p:cNvPr id="15" name="TextBox 14">
                <a:extLst>
                  <a:ext uri="{FF2B5EF4-FFF2-40B4-BE49-F238E27FC236}">
                    <a16:creationId xmlns:a16="http://schemas.microsoft.com/office/drawing/2014/main" id="{1C53A513-E08F-F98B-739F-4C82E12DD8A3}"/>
                  </a:ext>
                </a:extLst>
              </p:cNvPr>
              <p:cNvSpPr txBox="1"/>
              <p:nvPr/>
            </p:nvSpPr>
            <p:spPr>
              <a:xfrm>
                <a:off x="898553" y="2436704"/>
                <a:ext cx="4778347" cy="461665"/>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Hệ thống dùng private key của DID (hoặc key được bảo vệ trong HSM/QSCD) để tạo chữ ký số.</a:t>
                </a:r>
              </a:p>
            </p:txBody>
          </p:sp>
          <p:pic>
            <p:nvPicPr>
              <p:cNvPr id="16" name="Graphic 15" descr="Badge Tick1 with solid fill">
                <a:extLst>
                  <a:ext uri="{FF2B5EF4-FFF2-40B4-BE49-F238E27FC236}">
                    <a16:creationId xmlns:a16="http://schemas.microsoft.com/office/drawing/2014/main" id="{EF84FBB4-9CAA-1339-EB6D-2841DF026EF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8101" y="2509878"/>
                <a:ext cx="100903" cy="100903"/>
              </a:xfrm>
              <a:prstGeom prst="rect">
                <a:avLst/>
              </a:prstGeom>
            </p:spPr>
          </p:pic>
        </p:grpSp>
        <p:grpSp>
          <p:nvGrpSpPr>
            <p:cNvPr id="17" name="Group 16">
              <a:extLst>
                <a:ext uri="{FF2B5EF4-FFF2-40B4-BE49-F238E27FC236}">
                  <a16:creationId xmlns:a16="http://schemas.microsoft.com/office/drawing/2014/main" id="{1E7E1550-EA59-2975-F6BA-44A828391121}"/>
                </a:ext>
              </a:extLst>
            </p:cNvPr>
            <p:cNvGrpSpPr/>
            <p:nvPr/>
          </p:nvGrpSpPr>
          <p:grpSpPr>
            <a:xfrm>
              <a:off x="758502" y="3683436"/>
              <a:ext cx="4828799" cy="461665"/>
              <a:chOff x="848101" y="2436704"/>
              <a:chExt cx="4828799" cy="461665"/>
            </a:xfrm>
          </p:grpSpPr>
          <p:sp>
            <p:nvSpPr>
              <p:cNvPr id="18" name="TextBox 17">
                <a:extLst>
                  <a:ext uri="{FF2B5EF4-FFF2-40B4-BE49-F238E27FC236}">
                    <a16:creationId xmlns:a16="http://schemas.microsoft.com/office/drawing/2014/main" id="{4144C3C1-C915-8CB9-C4A5-542AFE4679CB}"/>
                  </a:ext>
                </a:extLst>
              </p:cNvPr>
              <p:cNvSpPr txBox="1"/>
              <p:nvPr/>
            </p:nvSpPr>
            <p:spPr>
              <a:xfrm>
                <a:off x="898553" y="2436704"/>
                <a:ext cx="4778347" cy="461665"/>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Signature + hash tài liệu được ghi vào blockchain như một Verifiable Event (audit trail).</a:t>
                </a:r>
              </a:p>
            </p:txBody>
          </p:sp>
          <p:pic>
            <p:nvPicPr>
              <p:cNvPr id="19" name="Graphic 18" descr="Badge Tick1 with solid fill">
                <a:extLst>
                  <a:ext uri="{FF2B5EF4-FFF2-40B4-BE49-F238E27FC236}">
                    <a16:creationId xmlns:a16="http://schemas.microsoft.com/office/drawing/2014/main" id="{235DD5E0-BF24-D8D4-688A-05E6C74403C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8101" y="2509878"/>
                <a:ext cx="100903" cy="100903"/>
              </a:xfrm>
              <a:prstGeom prst="rect">
                <a:avLst/>
              </a:prstGeom>
            </p:spPr>
          </p:pic>
        </p:grpSp>
        <p:grpSp>
          <p:nvGrpSpPr>
            <p:cNvPr id="63" name="Group 62">
              <a:extLst>
                <a:ext uri="{FF2B5EF4-FFF2-40B4-BE49-F238E27FC236}">
                  <a16:creationId xmlns:a16="http://schemas.microsoft.com/office/drawing/2014/main" id="{343CA3C4-7167-2E6F-C99E-0A5F94828AE1}"/>
                </a:ext>
              </a:extLst>
            </p:cNvPr>
            <p:cNvGrpSpPr/>
            <p:nvPr/>
          </p:nvGrpSpPr>
          <p:grpSpPr>
            <a:xfrm>
              <a:off x="501141" y="4433888"/>
              <a:ext cx="5344938" cy="553998"/>
              <a:chOff x="501141" y="4433888"/>
              <a:chExt cx="5344938" cy="553998"/>
            </a:xfrm>
          </p:grpSpPr>
          <p:sp>
            <p:nvSpPr>
              <p:cNvPr id="21" name="Rectangle: Rounded Corners 20">
                <a:extLst>
                  <a:ext uri="{FF2B5EF4-FFF2-40B4-BE49-F238E27FC236}">
                    <a16:creationId xmlns:a16="http://schemas.microsoft.com/office/drawing/2014/main" id="{7A7D3064-B36D-7809-075F-1654C4D2E7CC}"/>
                  </a:ext>
                </a:extLst>
              </p:cNvPr>
              <p:cNvSpPr/>
              <p:nvPr/>
            </p:nvSpPr>
            <p:spPr>
              <a:xfrm>
                <a:off x="501141" y="4433888"/>
                <a:ext cx="5344938" cy="553998"/>
              </a:xfrm>
              <a:prstGeom prst="roundRect">
                <a:avLst/>
              </a:prstGeom>
              <a:solidFill>
                <a:srgbClr val="C1E5F5"/>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3" name="TextBox 22">
                <a:extLst>
                  <a:ext uri="{FF2B5EF4-FFF2-40B4-BE49-F238E27FC236}">
                    <a16:creationId xmlns:a16="http://schemas.microsoft.com/office/drawing/2014/main" id="{954DAEF6-85CA-6DD2-B417-5C28C0EB27AE}"/>
                  </a:ext>
                </a:extLst>
              </p:cNvPr>
              <p:cNvSpPr txBox="1"/>
              <p:nvPr/>
            </p:nvSpPr>
            <p:spPr>
              <a:xfrm>
                <a:off x="993278" y="4480055"/>
                <a:ext cx="4778347" cy="461665"/>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Tài liệu được xác thực bởi cả chữ ký QES và ledger entry bất biến — song song bảo đảm pháp lý + kỹ thuật.</a:t>
                </a:r>
              </a:p>
            </p:txBody>
          </p:sp>
          <p:pic>
            <p:nvPicPr>
              <p:cNvPr id="26" name="Graphic 25" descr="Direction with solid fill">
                <a:extLst>
                  <a:ext uri="{FF2B5EF4-FFF2-40B4-BE49-F238E27FC236}">
                    <a16:creationId xmlns:a16="http://schemas.microsoft.com/office/drawing/2014/main" id="{E21B3BF5-979F-1702-B6E6-1BC7FA37004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87679" y="4580647"/>
                <a:ext cx="361073" cy="361073"/>
              </a:xfrm>
              <a:prstGeom prst="rect">
                <a:avLst/>
              </a:prstGeom>
            </p:spPr>
          </p:pic>
        </p:grpSp>
        <p:grpSp>
          <p:nvGrpSpPr>
            <p:cNvPr id="25" name="Group 24">
              <a:extLst>
                <a:ext uri="{FF2B5EF4-FFF2-40B4-BE49-F238E27FC236}">
                  <a16:creationId xmlns:a16="http://schemas.microsoft.com/office/drawing/2014/main" id="{5116639E-E592-ACDE-E2DD-EA4E33A03BEF}"/>
                </a:ext>
              </a:extLst>
            </p:cNvPr>
            <p:cNvGrpSpPr/>
            <p:nvPr/>
          </p:nvGrpSpPr>
          <p:grpSpPr>
            <a:xfrm>
              <a:off x="253490" y="1957387"/>
              <a:ext cx="714375" cy="714375"/>
              <a:chOff x="253490" y="1957387"/>
              <a:chExt cx="714375" cy="714375"/>
            </a:xfrm>
          </p:grpSpPr>
          <p:sp>
            <p:nvSpPr>
              <p:cNvPr id="6" name="Rectangle: Rounded Corners 5">
                <a:extLst>
                  <a:ext uri="{FF2B5EF4-FFF2-40B4-BE49-F238E27FC236}">
                    <a16:creationId xmlns:a16="http://schemas.microsoft.com/office/drawing/2014/main" id="{11BEB621-7C8C-4599-A628-24CC21CE38B0}"/>
                  </a:ext>
                </a:extLst>
              </p:cNvPr>
              <p:cNvSpPr/>
              <p:nvPr/>
            </p:nvSpPr>
            <p:spPr>
              <a:xfrm>
                <a:off x="253490" y="1957387"/>
                <a:ext cx="714375" cy="714375"/>
              </a:xfrm>
              <a:prstGeom prst="roundRect">
                <a:avLst/>
              </a:prstGeom>
              <a:solidFill>
                <a:srgbClr val="255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24" name="Graphic 23" descr="Signature with solid fill">
                <a:extLst>
                  <a:ext uri="{FF2B5EF4-FFF2-40B4-BE49-F238E27FC236}">
                    <a16:creationId xmlns:a16="http://schemas.microsoft.com/office/drawing/2014/main" id="{92DAFA78-89D8-BE40-5508-6181F47CE52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33162" y="2015097"/>
                <a:ext cx="589609" cy="589609"/>
              </a:xfrm>
              <a:prstGeom prst="rect">
                <a:avLst/>
              </a:prstGeom>
            </p:spPr>
          </p:pic>
        </p:grpSp>
        <p:pic>
          <p:nvPicPr>
            <p:cNvPr id="31" name="Graphic 30" descr="Contract outline">
              <a:extLst>
                <a:ext uri="{FF2B5EF4-FFF2-40B4-BE49-F238E27FC236}">
                  <a16:creationId xmlns:a16="http://schemas.microsoft.com/office/drawing/2014/main" id="{9ED0D033-E704-EB64-9559-CC454D0AFA6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642060" y="2489551"/>
              <a:ext cx="914400" cy="914400"/>
            </a:xfrm>
            <a:prstGeom prst="rect">
              <a:avLst/>
            </a:prstGeom>
          </p:spPr>
        </p:pic>
        <p:grpSp>
          <p:nvGrpSpPr>
            <p:cNvPr id="13" name="Group 12">
              <a:extLst>
                <a:ext uri="{FF2B5EF4-FFF2-40B4-BE49-F238E27FC236}">
                  <a16:creationId xmlns:a16="http://schemas.microsoft.com/office/drawing/2014/main" id="{F0D1B319-79E0-88FA-D270-BB004F69D232}"/>
                </a:ext>
              </a:extLst>
            </p:cNvPr>
            <p:cNvGrpSpPr/>
            <p:nvPr/>
          </p:nvGrpSpPr>
          <p:grpSpPr>
            <a:xfrm>
              <a:off x="758502" y="2751029"/>
              <a:ext cx="4828799" cy="461665"/>
              <a:chOff x="848101" y="2436704"/>
              <a:chExt cx="4828799" cy="461665"/>
            </a:xfrm>
          </p:grpSpPr>
          <p:pic>
            <p:nvPicPr>
              <p:cNvPr id="11" name="Graphic 10" descr="Badge Tick1 with solid fill">
                <a:extLst>
                  <a:ext uri="{FF2B5EF4-FFF2-40B4-BE49-F238E27FC236}">
                    <a16:creationId xmlns:a16="http://schemas.microsoft.com/office/drawing/2014/main" id="{D661B7C3-9519-DD32-0DA1-D6AFC1D44E8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8101" y="2509878"/>
                <a:ext cx="100903" cy="100903"/>
              </a:xfrm>
              <a:prstGeom prst="rect">
                <a:avLst/>
              </a:prstGeom>
            </p:spPr>
          </p:pic>
          <p:sp>
            <p:nvSpPr>
              <p:cNvPr id="10" name="TextBox 9">
                <a:extLst>
                  <a:ext uri="{FF2B5EF4-FFF2-40B4-BE49-F238E27FC236}">
                    <a16:creationId xmlns:a16="http://schemas.microsoft.com/office/drawing/2014/main" id="{03F84D6C-B3D5-B74F-1609-41CF6F064B84}"/>
                  </a:ext>
                </a:extLst>
              </p:cNvPr>
              <p:cNvSpPr txBox="1"/>
              <p:nvPr/>
            </p:nvSpPr>
            <p:spPr>
              <a:xfrm>
                <a:off x="898553" y="2436704"/>
                <a:ext cx="4778347" cy="461665"/>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Người dùng muốn ký tài liệu hoặc giao dịch → Wallet gọi Remote Signing Service (QES).</a:t>
                </a:r>
              </a:p>
            </p:txBody>
          </p:sp>
        </p:grpSp>
      </p:grpSp>
      <p:grpSp>
        <p:nvGrpSpPr>
          <p:cNvPr id="62" name="Group 61">
            <a:extLst>
              <a:ext uri="{FF2B5EF4-FFF2-40B4-BE49-F238E27FC236}">
                <a16:creationId xmlns:a16="http://schemas.microsoft.com/office/drawing/2014/main" id="{ADE22B88-9318-56E6-32A6-DBC405C8561F}"/>
              </a:ext>
            </a:extLst>
          </p:cNvPr>
          <p:cNvGrpSpPr/>
          <p:nvPr/>
        </p:nvGrpSpPr>
        <p:grpSpPr>
          <a:xfrm>
            <a:off x="12505304" y="1859122"/>
            <a:ext cx="5707897" cy="3128764"/>
            <a:chOff x="5973844" y="1859122"/>
            <a:chExt cx="5707897" cy="3128764"/>
          </a:xfrm>
        </p:grpSpPr>
        <p:sp>
          <p:nvSpPr>
            <p:cNvPr id="34" name="Rectangle: Diagonal Corners Snipped 33">
              <a:extLst>
                <a:ext uri="{FF2B5EF4-FFF2-40B4-BE49-F238E27FC236}">
                  <a16:creationId xmlns:a16="http://schemas.microsoft.com/office/drawing/2014/main" id="{88A1BAF8-05A8-E099-D373-AB72E4D050D7}"/>
                </a:ext>
              </a:extLst>
            </p:cNvPr>
            <p:cNvSpPr/>
            <p:nvPr/>
          </p:nvSpPr>
          <p:spPr>
            <a:xfrm>
              <a:off x="6336802" y="2181225"/>
              <a:ext cx="5343525" cy="2124075"/>
            </a:xfrm>
            <a:prstGeom prst="snip2Diag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5" name="Rectangle: Rounded Corners 34">
              <a:extLst>
                <a:ext uri="{FF2B5EF4-FFF2-40B4-BE49-F238E27FC236}">
                  <a16:creationId xmlns:a16="http://schemas.microsoft.com/office/drawing/2014/main" id="{3FA683CE-E204-702B-9C13-17946FA2B8DF}"/>
                </a:ext>
              </a:extLst>
            </p:cNvPr>
            <p:cNvSpPr/>
            <p:nvPr/>
          </p:nvSpPr>
          <p:spPr>
            <a:xfrm>
              <a:off x="6089152" y="1957387"/>
              <a:ext cx="714375" cy="714375"/>
            </a:xfrm>
            <a:prstGeom prst="roundRect">
              <a:avLst/>
            </a:prstGeom>
            <a:solidFill>
              <a:srgbClr val="255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7" name="TextBox 36">
              <a:extLst>
                <a:ext uri="{FF2B5EF4-FFF2-40B4-BE49-F238E27FC236}">
                  <a16:creationId xmlns:a16="http://schemas.microsoft.com/office/drawing/2014/main" id="{CA762117-715C-7710-0109-333FC514C096}"/>
                </a:ext>
              </a:extLst>
            </p:cNvPr>
            <p:cNvSpPr txBox="1"/>
            <p:nvPr/>
          </p:nvSpPr>
          <p:spPr>
            <a:xfrm>
              <a:off x="6898777" y="2309902"/>
              <a:ext cx="3937025" cy="338554"/>
            </a:xfrm>
            <a:prstGeom prst="rect">
              <a:avLst/>
            </a:prstGeom>
            <a:noFill/>
          </p:spPr>
          <p:txBody>
            <a:bodyPr wrap="square" rtlCol="0">
              <a:spAutoFit/>
            </a:bodyPr>
            <a:lstStyle/>
            <a:p>
              <a:r>
                <a:rPr lang="vi-VN" sz="1600" b="1" dirty="0">
                  <a:solidFill>
                    <a:srgbClr val="255295"/>
                  </a:solidFill>
                  <a:latin typeface="Roboto" pitchFamily="2" charset="0"/>
                  <a:ea typeface="Roboto" pitchFamily="2" charset="0"/>
                </a:rPr>
                <a:t>XÁC MINH (VERIFICATION)</a:t>
              </a:r>
            </a:p>
          </p:txBody>
        </p:sp>
        <p:sp>
          <p:nvSpPr>
            <p:cNvPr id="46" name="TextBox 45">
              <a:extLst>
                <a:ext uri="{FF2B5EF4-FFF2-40B4-BE49-F238E27FC236}">
                  <a16:creationId xmlns:a16="http://schemas.microsoft.com/office/drawing/2014/main" id="{C0559C7E-1BF2-A078-86C1-0FA212032753}"/>
                </a:ext>
              </a:extLst>
            </p:cNvPr>
            <p:cNvSpPr txBox="1"/>
            <p:nvPr/>
          </p:nvSpPr>
          <p:spPr>
            <a:xfrm>
              <a:off x="6511266" y="3069741"/>
              <a:ext cx="5108140" cy="276999"/>
            </a:xfrm>
            <a:prstGeom prst="rect">
              <a:avLst/>
            </a:prstGeom>
            <a:noFill/>
          </p:spPr>
          <p:txBody>
            <a:bodyPr wrap="square" rtlCol="0">
              <a:spAutoFit/>
            </a:bodyPr>
            <a:lstStyle/>
            <a:p>
              <a:pPr lvl="0"/>
              <a:r>
                <a:rPr lang="vi-VN" sz="1200" dirty="0">
                  <a:solidFill>
                    <a:srgbClr val="255295"/>
                  </a:solidFill>
                  <a:latin typeface="Roboto" pitchFamily="2" charset="0"/>
                  <a:ea typeface="Roboto" pitchFamily="2" charset="0"/>
                </a:rPr>
                <a:t>1. Dùng blockchain để truy xuất DID Document → lấy public key chính xác</a:t>
              </a:r>
            </a:p>
          </p:txBody>
        </p:sp>
        <p:grpSp>
          <p:nvGrpSpPr>
            <p:cNvPr id="59" name="Group 58">
              <a:extLst>
                <a:ext uri="{FF2B5EF4-FFF2-40B4-BE49-F238E27FC236}">
                  <a16:creationId xmlns:a16="http://schemas.microsoft.com/office/drawing/2014/main" id="{E349B736-D179-9077-3943-1855B7C159F9}"/>
                </a:ext>
              </a:extLst>
            </p:cNvPr>
            <p:cNvGrpSpPr/>
            <p:nvPr/>
          </p:nvGrpSpPr>
          <p:grpSpPr>
            <a:xfrm>
              <a:off x="6336803" y="4433888"/>
              <a:ext cx="5344938" cy="553998"/>
              <a:chOff x="6336803" y="4433888"/>
              <a:chExt cx="5344938" cy="553998"/>
            </a:xfrm>
          </p:grpSpPr>
          <p:sp>
            <p:nvSpPr>
              <p:cNvPr id="41" name="Rectangle: Rounded Corners 40">
                <a:extLst>
                  <a:ext uri="{FF2B5EF4-FFF2-40B4-BE49-F238E27FC236}">
                    <a16:creationId xmlns:a16="http://schemas.microsoft.com/office/drawing/2014/main" id="{CE10542B-5785-770F-9E2A-42EE7859155F}"/>
                  </a:ext>
                </a:extLst>
              </p:cNvPr>
              <p:cNvSpPr/>
              <p:nvPr/>
            </p:nvSpPr>
            <p:spPr>
              <a:xfrm>
                <a:off x="6336803" y="4433888"/>
                <a:ext cx="5344938" cy="553998"/>
              </a:xfrm>
              <a:prstGeom prst="roundRect">
                <a:avLst/>
              </a:prstGeom>
              <a:solidFill>
                <a:srgbClr val="C1E5F5"/>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2" name="TextBox 41">
                <a:extLst>
                  <a:ext uri="{FF2B5EF4-FFF2-40B4-BE49-F238E27FC236}">
                    <a16:creationId xmlns:a16="http://schemas.microsoft.com/office/drawing/2014/main" id="{CB42B746-B3D5-C337-241C-D5A96E731CDD}"/>
                  </a:ext>
                </a:extLst>
              </p:cNvPr>
              <p:cNvSpPr txBox="1"/>
              <p:nvPr/>
            </p:nvSpPr>
            <p:spPr>
              <a:xfrm>
                <a:off x="6828940" y="4480055"/>
                <a:ext cx="4778347" cy="461665"/>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Xác minh được ai ký, ký khi nào, dữ liệu có bị sửa đổi không — mà không cần phụ thuộc máy chủ trung gian.</a:t>
                </a:r>
              </a:p>
            </p:txBody>
          </p:sp>
          <p:pic>
            <p:nvPicPr>
              <p:cNvPr id="43" name="Graphic 42" descr="Direction with solid fill">
                <a:extLst>
                  <a:ext uri="{FF2B5EF4-FFF2-40B4-BE49-F238E27FC236}">
                    <a16:creationId xmlns:a16="http://schemas.microsoft.com/office/drawing/2014/main" id="{16120607-3750-2E0F-9C4C-7613C55BF2E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423341" y="4580647"/>
                <a:ext cx="361073" cy="361073"/>
              </a:xfrm>
              <a:prstGeom prst="rect">
                <a:avLst/>
              </a:prstGeom>
            </p:spPr>
          </p:pic>
        </p:grpSp>
        <p:grpSp>
          <p:nvGrpSpPr>
            <p:cNvPr id="38" name="Group 37">
              <a:extLst>
                <a:ext uri="{FF2B5EF4-FFF2-40B4-BE49-F238E27FC236}">
                  <a16:creationId xmlns:a16="http://schemas.microsoft.com/office/drawing/2014/main" id="{2C823B93-AF7C-4150-C19A-91EED7497F8C}"/>
                </a:ext>
              </a:extLst>
            </p:cNvPr>
            <p:cNvGrpSpPr/>
            <p:nvPr/>
          </p:nvGrpSpPr>
          <p:grpSpPr>
            <a:xfrm>
              <a:off x="6594164" y="2751029"/>
              <a:ext cx="4828799" cy="276999"/>
              <a:chOff x="848101" y="2436704"/>
              <a:chExt cx="4828799" cy="276999"/>
            </a:xfrm>
          </p:grpSpPr>
          <p:sp>
            <p:nvSpPr>
              <p:cNvPr id="48" name="TextBox 47">
                <a:extLst>
                  <a:ext uri="{FF2B5EF4-FFF2-40B4-BE49-F238E27FC236}">
                    <a16:creationId xmlns:a16="http://schemas.microsoft.com/office/drawing/2014/main" id="{D83AD003-96D2-D0DD-E99C-D93C56C39658}"/>
                  </a:ext>
                </a:extLst>
              </p:cNvPr>
              <p:cNvSpPr txBox="1"/>
              <p:nvPr/>
            </p:nvSpPr>
            <p:spPr>
              <a:xfrm>
                <a:off x="898553" y="2436704"/>
                <a:ext cx="4778347"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Bên kiểm chứng (Verifier) nhận được tài liệu/credential:</a:t>
                </a:r>
              </a:p>
            </p:txBody>
          </p:sp>
          <p:pic>
            <p:nvPicPr>
              <p:cNvPr id="49" name="Graphic 48" descr="Badge Tick1 with solid fill">
                <a:extLst>
                  <a:ext uri="{FF2B5EF4-FFF2-40B4-BE49-F238E27FC236}">
                    <a16:creationId xmlns:a16="http://schemas.microsoft.com/office/drawing/2014/main" id="{B1C80847-CF5A-66C1-69F3-F2D09238B5E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8101" y="2509878"/>
                <a:ext cx="100903" cy="100903"/>
              </a:xfrm>
              <a:prstGeom prst="rect">
                <a:avLst/>
              </a:prstGeom>
            </p:spPr>
          </p:pic>
        </p:grpSp>
        <p:pic>
          <p:nvPicPr>
            <p:cNvPr id="33" name="Graphic 32" descr="Continuous Improvement with solid fill">
              <a:extLst>
                <a:ext uri="{FF2B5EF4-FFF2-40B4-BE49-F238E27FC236}">
                  <a16:creationId xmlns:a16="http://schemas.microsoft.com/office/drawing/2014/main" id="{827E1B00-73BF-D7C3-3AFF-98334D1323E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973844" y="1859122"/>
              <a:ext cx="914400" cy="914400"/>
            </a:xfrm>
            <a:prstGeom prst="rect">
              <a:avLst/>
            </a:prstGeom>
          </p:spPr>
        </p:pic>
        <p:pic>
          <p:nvPicPr>
            <p:cNvPr id="50" name="Graphic 49" descr="Badge Tick outline">
              <a:extLst>
                <a:ext uri="{FF2B5EF4-FFF2-40B4-BE49-F238E27FC236}">
                  <a16:creationId xmlns:a16="http://schemas.microsoft.com/office/drawing/2014/main" id="{58873AC9-73B2-7A23-E678-23C2C547BFA7}"/>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0607533" y="2242379"/>
              <a:ext cx="914400" cy="914400"/>
            </a:xfrm>
            <a:prstGeom prst="rect">
              <a:avLst/>
            </a:prstGeom>
          </p:spPr>
        </p:pic>
        <p:sp>
          <p:nvSpPr>
            <p:cNvPr id="52" name="TextBox 51">
              <a:extLst>
                <a:ext uri="{FF2B5EF4-FFF2-40B4-BE49-F238E27FC236}">
                  <a16:creationId xmlns:a16="http://schemas.microsoft.com/office/drawing/2014/main" id="{297DC81F-961A-820F-F317-D30C0A35A2E2}"/>
                </a:ext>
              </a:extLst>
            </p:cNvPr>
            <p:cNvSpPr txBox="1"/>
            <p:nvPr/>
          </p:nvSpPr>
          <p:spPr>
            <a:xfrm>
              <a:off x="6511266" y="3332778"/>
              <a:ext cx="5108140" cy="276999"/>
            </a:xfrm>
            <a:prstGeom prst="rect">
              <a:avLst/>
            </a:prstGeom>
            <a:noFill/>
          </p:spPr>
          <p:txBody>
            <a:bodyPr wrap="square" rtlCol="0">
              <a:spAutoFit/>
            </a:bodyPr>
            <a:lstStyle/>
            <a:p>
              <a:pPr lvl="0"/>
              <a:r>
                <a:rPr lang="vi-VN" sz="1200" dirty="0">
                  <a:solidFill>
                    <a:srgbClr val="255295"/>
                  </a:solidFill>
                  <a:latin typeface="Roboto" pitchFamily="2" charset="0"/>
                  <a:ea typeface="Roboto" pitchFamily="2" charset="0"/>
                </a:rPr>
                <a:t>2. Kiểm tra chữ ký trên tài liệu</a:t>
              </a:r>
            </a:p>
          </p:txBody>
        </p:sp>
        <p:sp>
          <p:nvSpPr>
            <p:cNvPr id="55" name="TextBox 54">
              <a:extLst>
                <a:ext uri="{FF2B5EF4-FFF2-40B4-BE49-F238E27FC236}">
                  <a16:creationId xmlns:a16="http://schemas.microsoft.com/office/drawing/2014/main" id="{9DC38BDA-824E-7423-B0C3-FF22EC928D4C}"/>
                </a:ext>
              </a:extLst>
            </p:cNvPr>
            <p:cNvSpPr txBox="1"/>
            <p:nvPr/>
          </p:nvSpPr>
          <p:spPr>
            <a:xfrm>
              <a:off x="6511266" y="3595815"/>
              <a:ext cx="5108140" cy="276999"/>
            </a:xfrm>
            <a:prstGeom prst="rect">
              <a:avLst/>
            </a:prstGeom>
            <a:noFill/>
          </p:spPr>
          <p:txBody>
            <a:bodyPr wrap="square" rtlCol="0">
              <a:spAutoFit/>
            </a:bodyPr>
            <a:lstStyle/>
            <a:p>
              <a:pPr lvl="0"/>
              <a:r>
                <a:rPr lang="vi-VN" sz="1200" dirty="0">
                  <a:solidFill>
                    <a:srgbClr val="255295"/>
                  </a:solidFill>
                  <a:latin typeface="Roboto" pitchFamily="2" charset="0"/>
                  <a:ea typeface="Roboto" pitchFamily="2" charset="0"/>
                </a:rPr>
                <a:t>3. Đối chiếu hash với bản trên blockchain → bảo đảm không bị chỉnh sửa</a:t>
              </a:r>
            </a:p>
          </p:txBody>
        </p:sp>
        <p:sp>
          <p:nvSpPr>
            <p:cNvPr id="56" name="TextBox 55">
              <a:extLst>
                <a:ext uri="{FF2B5EF4-FFF2-40B4-BE49-F238E27FC236}">
                  <a16:creationId xmlns:a16="http://schemas.microsoft.com/office/drawing/2014/main" id="{D1A155FF-8EFE-159C-46BF-93BB9D9B1413}"/>
                </a:ext>
              </a:extLst>
            </p:cNvPr>
            <p:cNvSpPr txBox="1"/>
            <p:nvPr/>
          </p:nvSpPr>
          <p:spPr>
            <a:xfrm>
              <a:off x="6511266" y="3858851"/>
              <a:ext cx="5108140"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4. Kiểm tra revocation status (StatusList / chaincode).</a:t>
              </a:r>
            </a:p>
          </p:txBody>
        </p:sp>
      </p:grpSp>
      <p:grpSp>
        <p:nvGrpSpPr>
          <p:cNvPr id="2" name="Group 1">
            <a:extLst>
              <a:ext uri="{FF2B5EF4-FFF2-40B4-BE49-F238E27FC236}">
                <a16:creationId xmlns:a16="http://schemas.microsoft.com/office/drawing/2014/main" id="{A06AE167-4E12-173E-4109-D134BB302B37}"/>
              </a:ext>
            </a:extLst>
          </p:cNvPr>
          <p:cNvGrpSpPr/>
          <p:nvPr/>
        </p:nvGrpSpPr>
        <p:grpSpPr>
          <a:xfrm>
            <a:off x="-11972376" y="1957387"/>
            <a:ext cx="5592589" cy="3030499"/>
            <a:chOff x="253490" y="1433512"/>
            <a:chExt cx="5592589" cy="3030499"/>
          </a:xfrm>
        </p:grpSpPr>
        <p:grpSp>
          <p:nvGrpSpPr>
            <p:cNvPr id="3" name="Group 2">
              <a:extLst>
                <a:ext uri="{FF2B5EF4-FFF2-40B4-BE49-F238E27FC236}">
                  <a16:creationId xmlns:a16="http://schemas.microsoft.com/office/drawing/2014/main" id="{673801AF-E5A5-111B-4C79-87B700CFA22F}"/>
                </a:ext>
              </a:extLst>
            </p:cNvPr>
            <p:cNvGrpSpPr/>
            <p:nvPr/>
          </p:nvGrpSpPr>
          <p:grpSpPr>
            <a:xfrm>
              <a:off x="253490" y="1433512"/>
              <a:ext cx="5592589" cy="3030499"/>
              <a:chOff x="333375" y="1643062"/>
              <a:chExt cx="5592589" cy="3030499"/>
            </a:xfrm>
          </p:grpSpPr>
          <p:sp>
            <p:nvSpPr>
              <p:cNvPr id="8" name="Rectangle: Diagonal Corners Snipped 7">
                <a:extLst>
                  <a:ext uri="{FF2B5EF4-FFF2-40B4-BE49-F238E27FC236}">
                    <a16:creationId xmlns:a16="http://schemas.microsoft.com/office/drawing/2014/main" id="{B3408E20-E96E-A28E-5218-C4B587A585D4}"/>
                  </a:ext>
                </a:extLst>
              </p:cNvPr>
              <p:cNvSpPr/>
              <p:nvPr/>
            </p:nvSpPr>
            <p:spPr>
              <a:xfrm>
                <a:off x="581025" y="1866900"/>
                <a:ext cx="5343525" cy="2124075"/>
              </a:xfrm>
              <a:prstGeom prst="snip2Diag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2" name="Rectangle: Rounded Corners 21">
                <a:extLst>
                  <a:ext uri="{FF2B5EF4-FFF2-40B4-BE49-F238E27FC236}">
                    <a16:creationId xmlns:a16="http://schemas.microsoft.com/office/drawing/2014/main" id="{022BA9E4-9FBF-033D-B520-5C6BA3793295}"/>
                  </a:ext>
                </a:extLst>
              </p:cNvPr>
              <p:cNvSpPr/>
              <p:nvPr/>
            </p:nvSpPr>
            <p:spPr>
              <a:xfrm>
                <a:off x="333375" y="1643062"/>
                <a:ext cx="714375" cy="714375"/>
              </a:xfrm>
              <a:prstGeom prst="roundRect">
                <a:avLst/>
              </a:prstGeom>
              <a:solidFill>
                <a:srgbClr val="255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27" name="Graphic 26" descr="Clipboard with solid fill">
                <a:extLst>
                  <a:ext uri="{FF2B5EF4-FFF2-40B4-BE49-F238E27FC236}">
                    <a16:creationId xmlns:a16="http://schemas.microsoft.com/office/drawing/2014/main" id="{41B0B7F6-CED9-8D67-8354-D69DA59A2639}"/>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409574" y="1686015"/>
                <a:ext cx="561975" cy="561975"/>
              </a:xfrm>
              <a:prstGeom prst="rect">
                <a:avLst/>
              </a:prstGeom>
            </p:spPr>
          </p:pic>
          <p:sp>
            <p:nvSpPr>
              <p:cNvPr id="28" name="TextBox 27">
                <a:extLst>
                  <a:ext uri="{FF2B5EF4-FFF2-40B4-BE49-F238E27FC236}">
                    <a16:creationId xmlns:a16="http://schemas.microsoft.com/office/drawing/2014/main" id="{A65EB3DC-4F60-413F-AB0D-3E0A161FB9E5}"/>
                  </a:ext>
                </a:extLst>
              </p:cNvPr>
              <p:cNvSpPr txBox="1"/>
              <p:nvPr/>
            </p:nvSpPr>
            <p:spPr>
              <a:xfrm>
                <a:off x="1143000" y="1995577"/>
                <a:ext cx="3937025" cy="338554"/>
              </a:xfrm>
              <a:prstGeom prst="rect">
                <a:avLst/>
              </a:prstGeom>
              <a:noFill/>
            </p:spPr>
            <p:txBody>
              <a:bodyPr wrap="square" rtlCol="0">
                <a:spAutoFit/>
              </a:bodyPr>
              <a:lstStyle/>
              <a:p>
                <a:r>
                  <a:rPr lang="vi-VN" sz="1600" b="1" dirty="0">
                    <a:solidFill>
                      <a:srgbClr val="255295"/>
                    </a:solidFill>
                    <a:latin typeface="Roboto" pitchFamily="2" charset="0"/>
                    <a:ea typeface="Roboto" pitchFamily="2" charset="0"/>
                  </a:rPr>
                  <a:t>ĐĂNG KÝ/KHỞI TẠO DANH TÍNH</a:t>
                </a:r>
              </a:p>
            </p:txBody>
          </p:sp>
          <p:grpSp>
            <p:nvGrpSpPr>
              <p:cNvPr id="29" name="Group 28">
                <a:extLst>
                  <a:ext uri="{FF2B5EF4-FFF2-40B4-BE49-F238E27FC236}">
                    <a16:creationId xmlns:a16="http://schemas.microsoft.com/office/drawing/2014/main" id="{7E56DB41-0BA6-85B4-B287-857613E416FE}"/>
                  </a:ext>
                </a:extLst>
              </p:cNvPr>
              <p:cNvGrpSpPr/>
              <p:nvPr/>
            </p:nvGrpSpPr>
            <p:grpSpPr>
              <a:xfrm>
                <a:off x="848101" y="2436704"/>
                <a:ext cx="4828799" cy="276999"/>
                <a:chOff x="848101" y="2436704"/>
                <a:chExt cx="4828799" cy="276999"/>
              </a:xfrm>
            </p:grpSpPr>
            <p:sp>
              <p:nvSpPr>
                <p:cNvPr id="53" name="TextBox 52">
                  <a:extLst>
                    <a:ext uri="{FF2B5EF4-FFF2-40B4-BE49-F238E27FC236}">
                      <a16:creationId xmlns:a16="http://schemas.microsoft.com/office/drawing/2014/main" id="{2185897C-18A1-E758-EF84-54B810FEF426}"/>
                    </a:ext>
                  </a:extLst>
                </p:cNvPr>
                <p:cNvSpPr txBox="1"/>
                <p:nvPr/>
              </p:nvSpPr>
              <p:spPr>
                <a:xfrm>
                  <a:off x="898553" y="2436704"/>
                  <a:ext cx="4778347"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Quantera Wallet tạo một cặp khóa (private/public key).</a:t>
                  </a:r>
                </a:p>
              </p:txBody>
            </p:sp>
            <p:pic>
              <p:nvPicPr>
                <p:cNvPr id="54" name="Graphic 53" descr="Badge Tick1 with solid fill">
                  <a:extLst>
                    <a:ext uri="{FF2B5EF4-FFF2-40B4-BE49-F238E27FC236}">
                      <a16:creationId xmlns:a16="http://schemas.microsoft.com/office/drawing/2014/main" id="{D073B391-E933-3022-223F-1EA78DBB640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8101" y="2509878"/>
                  <a:ext cx="100903" cy="100903"/>
                </a:xfrm>
                <a:prstGeom prst="rect">
                  <a:avLst/>
                </a:prstGeom>
              </p:spPr>
            </p:pic>
          </p:grpSp>
          <p:grpSp>
            <p:nvGrpSpPr>
              <p:cNvPr id="30" name="Group 29">
                <a:extLst>
                  <a:ext uri="{FF2B5EF4-FFF2-40B4-BE49-F238E27FC236}">
                    <a16:creationId xmlns:a16="http://schemas.microsoft.com/office/drawing/2014/main" id="{35D1B386-BAC3-F504-82B6-F6805FC78032}"/>
                  </a:ext>
                </a:extLst>
              </p:cNvPr>
              <p:cNvGrpSpPr/>
              <p:nvPr/>
            </p:nvGrpSpPr>
            <p:grpSpPr>
              <a:xfrm>
                <a:off x="838387" y="2786877"/>
                <a:ext cx="4828799" cy="276999"/>
                <a:chOff x="848101" y="2436704"/>
                <a:chExt cx="4828799" cy="276999"/>
              </a:xfrm>
            </p:grpSpPr>
            <p:sp>
              <p:nvSpPr>
                <p:cNvPr id="47" name="TextBox 46">
                  <a:extLst>
                    <a:ext uri="{FF2B5EF4-FFF2-40B4-BE49-F238E27FC236}">
                      <a16:creationId xmlns:a16="http://schemas.microsoft.com/office/drawing/2014/main" id="{023F40C1-3E68-7A56-CCF6-D874A51AAC8A}"/>
                    </a:ext>
                  </a:extLst>
                </p:cNvPr>
                <p:cNvSpPr txBox="1"/>
                <p:nvPr/>
              </p:nvSpPr>
              <p:spPr>
                <a:xfrm>
                  <a:off x="898553" y="2436704"/>
                  <a:ext cx="4778347"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Sinh DID mới (ví dụ did:quantera:abc123).</a:t>
                  </a:r>
                </a:p>
              </p:txBody>
            </p:sp>
            <p:pic>
              <p:nvPicPr>
                <p:cNvPr id="51" name="Graphic 50" descr="Badge Tick1 with solid fill">
                  <a:extLst>
                    <a:ext uri="{FF2B5EF4-FFF2-40B4-BE49-F238E27FC236}">
                      <a16:creationId xmlns:a16="http://schemas.microsoft.com/office/drawing/2014/main" id="{E522F113-6FD0-302A-9D89-A3A6C94552F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8101" y="2509878"/>
                  <a:ext cx="100903" cy="100903"/>
                </a:xfrm>
                <a:prstGeom prst="rect">
                  <a:avLst/>
                </a:prstGeom>
              </p:spPr>
            </p:pic>
          </p:grpSp>
          <p:grpSp>
            <p:nvGrpSpPr>
              <p:cNvPr id="32" name="Group 31">
                <a:extLst>
                  <a:ext uri="{FF2B5EF4-FFF2-40B4-BE49-F238E27FC236}">
                    <a16:creationId xmlns:a16="http://schemas.microsoft.com/office/drawing/2014/main" id="{98CCC047-F967-AE37-FB58-49B78711ADC4}"/>
                  </a:ext>
                </a:extLst>
              </p:cNvPr>
              <p:cNvGrpSpPr/>
              <p:nvPr/>
            </p:nvGrpSpPr>
            <p:grpSpPr>
              <a:xfrm>
                <a:off x="838387" y="3121461"/>
                <a:ext cx="4828799" cy="461665"/>
                <a:chOff x="848101" y="2436704"/>
                <a:chExt cx="4828799" cy="461665"/>
              </a:xfrm>
            </p:grpSpPr>
            <p:sp>
              <p:nvSpPr>
                <p:cNvPr id="44" name="TextBox 43">
                  <a:extLst>
                    <a:ext uri="{FF2B5EF4-FFF2-40B4-BE49-F238E27FC236}">
                      <a16:creationId xmlns:a16="http://schemas.microsoft.com/office/drawing/2014/main" id="{9D627A2A-2D59-F495-BC2F-6FCDE8930758}"/>
                    </a:ext>
                  </a:extLst>
                </p:cNvPr>
                <p:cNvSpPr txBox="1"/>
                <p:nvPr/>
              </p:nvSpPr>
              <p:spPr>
                <a:xfrm>
                  <a:off x="898553" y="2436704"/>
                  <a:ext cx="4778347" cy="461665"/>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DID Document chứa public key, service endpoint → được ghi nhận (anchored) lên blockchain Fabric (qua chaincode DID Registry).</a:t>
                  </a:r>
                </a:p>
              </p:txBody>
            </p:sp>
            <p:pic>
              <p:nvPicPr>
                <p:cNvPr id="45" name="Graphic 44" descr="Badge Tick1 with solid fill">
                  <a:extLst>
                    <a:ext uri="{FF2B5EF4-FFF2-40B4-BE49-F238E27FC236}">
                      <a16:creationId xmlns:a16="http://schemas.microsoft.com/office/drawing/2014/main" id="{BCA7E9B5-F38B-021A-58ED-2446B8B0F39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8101" y="2509878"/>
                  <a:ext cx="100903" cy="100903"/>
                </a:xfrm>
                <a:prstGeom prst="rect">
                  <a:avLst/>
                </a:prstGeom>
              </p:spPr>
            </p:pic>
          </p:grpSp>
          <p:sp>
            <p:nvSpPr>
              <p:cNvPr id="36" name="Rectangle: Rounded Corners 35">
                <a:extLst>
                  <a:ext uri="{FF2B5EF4-FFF2-40B4-BE49-F238E27FC236}">
                    <a16:creationId xmlns:a16="http://schemas.microsoft.com/office/drawing/2014/main" id="{E0248F43-6D8D-51D3-B04E-99E6246BECC0}"/>
                  </a:ext>
                </a:extLst>
              </p:cNvPr>
              <p:cNvSpPr/>
              <p:nvPr/>
            </p:nvSpPr>
            <p:spPr>
              <a:xfrm>
                <a:off x="581026" y="4119563"/>
                <a:ext cx="5344938" cy="553998"/>
              </a:xfrm>
              <a:prstGeom prst="roundRect">
                <a:avLst/>
              </a:prstGeom>
              <a:solidFill>
                <a:srgbClr val="C1E5F5"/>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9" name="TextBox 38">
                <a:extLst>
                  <a:ext uri="{FF2B5EF4-FFF2-40B4-BE49-F238E27FC236}">
                    <a16:creationId xmlns:a16="http://schemas.microsoft.com/office/drawing/2014/main" id="{644AB57E-2E4D-2BE9-BB64-1F601B179FE0}"/>
                  </a:ext>
                </a:extLst>
              </p:cNvPr>
              <p:cNvSpPr txBox="1"/>
              <p:nvPr/>
            </p:nvSpPr>
            <p:spPr>
              <a:xfrm>
                <a:off x="1073163" y="4165730"/>
                <a:ext cx="4778347" cy="461665"/>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Người dùng có một định danh DID được bảo đảm bằng blockchain, không phụ thuộc CA tập trung.</a:t>
                </a:r>
              </a:p>
            </p:txBody>
          </p:sp>
          <p:pic>
            <p:nvPicPr>
              <p:cNvPr id="40" name="Graphic 39" descr="Direction with solid fill">
                <a:extLst>
                  <a:ext uri="{FF2B5EF4-FFF2-40B4-BE49-F238E27FC236}">
                    <a16:creationId xmlns:a16="http://schemas.microsoft.com/office/drawing/2014/main" id="{E8A9FA10-DDD4-0837-A768-11D8394DDF4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7564" y="4266322"/>
                <a:ext cx="361073" cy="361073"/>
              </a:xfrm>
              <a:prstGeom prst="rect">
                <a:avLst/>
              </a:prstGeom>
            </p:spPr>
          </p:pic>
        </p:grpSp>
        <p:pic>
          <p:nvPicPr>
            <p:cNvPr id="4" name="Graphic 3" descr="Blockchain outline">
              <a:extLst>
                <a:ext uri="{FF2B5EF4-FFF2-40B4-BE49-F238E27FC236}">
                  <a16:creationId xmlns:a16="http://schemas.microsoft.com/office/drawing/2014/main" id="{E37F7A54-202F-1D16-2B6E-E19F2E85987D}"/>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4647678" y="1809362"/>
              <a:ext cx="914400" cy="914400"/>
            </a:xfrm>
            <a:prstGeom prst="rect">
              <a:avLst/>
            </a:prstGeom>
          </p:spPr>
        </p:pic>
      </p:grpSp>
      <p:grpSp>
        <p:nvGrpSpPr>
          <p:cNvPr id="58" name="Group 57">
            <a:extLst>
              <a:ext uri="{FF2B5EF4-FFF2-40B4-BE49-F238E27FC236}">
                <a16:creationId xmlns:a16="http://schemas.microsoft.com/office/drawing/2014/main" id="{CF6007A3-F83B-59BA-456C-7DDCE5275159}"/>
              </a:ext>
            </a:extLst>
          </p:cNvPr>
          <p:cNvGrpSpPr/>
          <p:nvPr/>
        </p:nvGrpSpPr>
        <p:grpSpPr>
          <a:xfrm>
            <a:off x="314362" y="1957387"/>
            <a:ext cx="5601708" cy="3030499"/>
            <a:chOff x="6089152" y="1785937"/>
            <a:chExt cx="5601708" cy="3030499"/>
          </a:xfrm>
        </p:grpSpPr>
        <p:sp>
          <p:nvSpPr>
            <p:cNvPr id="60" name="Rectangle: Diagonal Corners Snipped 59">
              <a:extLst>
                <a:ext uri="{FF2B5EF4-FFF2-40B4-BE49-F238E27FC236}">
                  <a16:creationId xmlns:a16="http://schemas.microsoft.com/office/drawing/2014/main" id="{202895DC-248F-B4DF-3F3B-69A9EF212C46}"/>
                </a:ext>
              </a:extLst>
            </p:cNvPr>
            <p:cNvSpPr/>
            <p:nvPr/>
          </p:nvSpPr>
          <p:spPr>
            <a:xfrm>
              <a:off x="6336802" y="2009775"/>
              <a:ext cx="5343525" cy="2124075"/>
            </a:xfrm>
            <a:prstGeom prst="snip2Diag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61" name="Rectangle: Rounded Corners 60">
              <a:extLst>
                <a:ext uri="{FF2B5EF4-FFF2-40B4-BE49-F238E27FC236}">
                  <a16:creationId xmlns:a16="http://schemas.microsoft.com/office/drawing/2014/main" id="{1B967D00-D920-6436-0633-D25AB566EB9E}"/>
                </a:ext>
              </a:extLst>
            </p:cNvPr>
            <p:cNvSpPr/>
            <p:nvPr/>
          </p:nvSpPr>
          <p:spPr>
            <a:xfrm>
              <a:off x="6089152" y="1785937"/>
              <a:ext cx="714375" cy="714375"/>
            </a:xfrm>
            <a:prstGeom prst="roundRect">
              <a:avLst/>
            </a:prstGeom>
            <a:solidFill>
              <a:srgbClr val="255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5" name="TextBox 64">
              <a:extLst>
                <a:ext uri="{FF2B5EF4-FFF2-40B4-BE49-F238E27FC236}">
                  <a16:creationId xmlns:a16="http://schemas.microsoft.com/office/drawing/2014/main" id="{A14E245E-7DDA-3F3A-844D-6B3077C99E09}"/>
                </a:ext>
              </a:extLst>
            </p:cNvPr>
            <p:cNvSpPr txBox="1"/>
            <p:nvPr/>
          </p:nvSpPr>
          <p:spPr>
            <a:xfrm>
              <a:off x="6898777" y="2138452"/>
              <a:ext cx="3937025" cy="338554"/>
            </a:xfrm>
            <a:prstGeom prst="rect">
              <a:avLst/>
            </a:prstGeom>
            <a:noFill/>
          </p:spPr>
          <p:txBody>
            <a:bodyPr wrap="square" rtlCol="0">
              <a:spAutoFit/>
            </a:bodyPr>
            <a:lstStyle/>
            <a:p>
              <a:r>
                <a:rPr lang="vi-VN" sz="1600" b="1" dirty="0">
                  <a:solidFill>
                    <a:srgbClr val="255295"/>
                  </a:solidFill>
                  <a:latin typeface="Roboto" pitchFamily="2" charset="0"/>
                  <a:ea typeface="Roboto" pitchFamily="2" charset="0"/>
                </a:rPr>
                <a:t>PHÁT HÀNH TÀI LIỆU/CREDENTIAL</a:t>
              </a:r>
            </a:p>
          </p:txBody>
        </p:sp>
        <p:grpSp>
          <p:nvGrpSpPr>
            <p:cNvPr id="66" name="Group 65">
              <a:extLst>
                <a:ext uri="{FF2B5EF4-FFF2-40B4-BE49-F238E27FC236}">
                  <a16:creationId xmlns:a16="http://schemas.microsoft.com/office/drawing/2014/main" id="{27A46A56-804C-5D34-A90C-019E26AFCCF9}"/>
                </a:ext>
              </a:extLst>
            </p:cNvPr>
            <p:cNvGrpSpPr/>
            <p:nvPr/>
          </p:nvGrpSpPr>
          <p:grpSpPr>
            <a:xfrm>
              <a:off x="6594164" y="3031495"/>
              <a:ext cx="4828799" cy="461665"/>
              <a:chOff x="848101" y="2436704"/>
              <a:chExt cx="4828799" cy="461665"/>
            </a:xfrm>
          </p:grpSpPr>
          <p:sp>
            <p:nvSpPr>
              <p:cNvPr id="78" name="TextBox 77">
                <a:extLst>
                  <a:ext uri="{FF2B5EF4-FFF2-40B4-BE49-F238E27FC236}">
                    <a16:creationId xmlns:a16="http://schemas.microsoft.com/office/drawing/2014/main" id="{5E0DD33C-77C2-9BA8-9121-45FDDD85BA82}"/>
                  </a:ext>
                </a:extLst>
              </p:cNvPr>
              <p:cNvSpPr txBox="1"/>
              <p:nvPr/>
            </p:nvSpPr>
            <p:spPr>
              <a:xfrm>
                <a:off x="898553" y="2436704"/>
                <a:ext cx="4778347" cy="461665"/>
              </a:xfrm>
              <a:prstGeom prst="rect">
                <a:avLst/>
              </a:prstGeom>
              <a:noFill/>
            </p:spPr>
            <p:txBody>
              <a:bodyPr wrap="square" rtlCol="0">
                <a:spAutoFit/>
              </a:bodyPr>
              <a:lstStyle/>
              <a:p>
                <a:pPr lvl="0"/>
                <a:r>
                  <a:rPr lang="vi-VN" sz="1200" dirty="0">
                    <a:solidFill>
                      <a:srgbClr val="255295"/>
                    </a:solidFill>
                    <a:latin typeface="Roboto" pitchFamily="2" charset="0"/>
                    <a:ea typeface="Roboto" pitchFamily="2" charset="0"/>
                  </a:rPr>
                  <a:t>Credential đó được ký bằng private key của Issuer (theo chuẩn JSON-LD Signature hoặc SD-JWT).</a:t>
                </a:r>
              </a:p>
            </p:txBody>
          </p:sp>
          <p:pic>
            <p:nvPicPr>
              <p:cNvPr id="79" name="Graphic 78" descr="Badge Tick1 with solid fill">
                <a:extLst>
                  <a:ext uri="{FF2B5EF4-FFF2-40B4-BE49-F238E27FC236}">
                    <a16:creationId xmlns:a16="http://schemas.microsoft.com/office/drawing/2014/main" id="{EFC52989-0D54-D378-39CD-051F066C329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8101" y="2509878"/>
                <a:ext cx="100903" cy="100903"/>
              </a:xfrm>
              <a:prstGeom prst="rect">
                <a:avLst/>
              </a:prstGeom>
            </p:spPr>
          </p:pic>
        </p:grpSp>
        <p:grpSp>
          <p:nvGrpSpPr>
            <p:cNvPr id="67" name="Group 66">
              <a:extLst>
                <a:ext uri="{FF2B5EF4-FFF2-40B4-BE49-F238E27FC236}">
                  <a16:creationId xmlns:a16="http://schemas.microsoft.com/office/drawing/2014/main" id="{0948A142-D72D-B73B-2F34-30EFDB4C5ACA}"/>
                </a:ext>
              </a:extLst>
            </p:cNvPr>
            <p:cNvGrpSpPr/>
            <p:nvPr/>
          </p:nvGrpSpPr>
          <p:grpSpPr>
            <a:xfrm>
              <a:off x="6594164" y="3483411"/>
              <a:ext cx="5096696" cy="461665"/>
              <a:chOff x="848101" y="2436704"/>
              <a:chExt cx="5096696" cy="461665"/>
            </a:xfrm>
          </p:grpSpPr>
          <p:sp>
            <p:nvSpPr>
              <p:cNvPr id="76" name="TextBox 75">
                <a:extLst>
                  <a:ext uri="{FF2B5EF4-FFF2-40B4-BE49-F238E27FC236}">
                    <a16:creationId xmlns:a16="http://schemas.microsoft.com/office/drawing/2014/main" id="{D36069A6-3F6C-97E4-9479-9E828257828F}"/>
                  </a:ext>
                </a:extLst>
              </p:cNvPr>
              <p:cNvSpPr txBox="1"/>
              <p:nvPr/>
            </p:nvSpPr>
            <p:spPr>
              <a:xfrm>
                <a:off x="898553" y="2436704"/>
                <a:ext cx="5046244" cy="461665"/>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Hash của credential hoặc metadata (issuance ID, timestamp, revocation pointer) được ghi lên Fabric Ledger để đảm bảo traceability</a:t>
                </a:r>
              </a:p>
            </p:txBody>
          </p:sp>
          <p:pic>
            <p:nvPicPr>
              <p:cNvPr id="77" name="Graphic 76" descr="Badge Tick1 with solid fill">
                <a:extLst>
                  <a:ext uri="{FF2B5EF4-FFF2-40B4-BE49-F238E27FC236}">
                    <a16:creationId xmlns:a16="http://schemas.microsoft.com/office/drawing/2014/main" id="{451ED8E9-43E7-B99C-E031-6E28CF4DD1C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8101" y="2509878"/>
                <a:ext cx="100903" cy="100903"/>
              </a:xfrm>
              <a:prstGeom prst="rect">
                <a:avLst/>
              </a:prstGeom>
            </p:spPr>
          </p:pic>
        </p:grpSp>
        <p:sp>
          <p:nvSpPr>
            <p:cNvPr id="68" name="Rectangle: Rounded Corners 67">
              <a:extLst>
                <a:ext uri="{FF2B5EF4-FFF2-40B4-BE49-F238E27FC236}">
                  <a16:creationId xmlns:a16="http://schemas.microsoft.com/office/drawing/2014/main" id="{949CAC49-85A9-ED0C-4025-0FF1A0174888}"/>
                </a:ext>
              </a:extLst>
            </p:cNvPr>
            <p:cNvSpPr/>
            <p:nvPr/>
          </p:nvSpPr>
          <p:spPr>
            <a:xfrm>
              <a:off x="6336803" y="4262438"/>
              <a:ext cx="5344938" cy="553998"/>
            </a:xfrm>
            <a:prstGeom prst="roundRect">
              <a:avLst/>
            </a:prstGeom>
            <a:solidFill>
              <a:srgbClr val="C1E5F5"/>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9" name="TextBox 68">
              <a:extLst>
                <a:ext uri="{FF2B5EF4-FFF2-40B4-BE49-F238E27FC236}">
                  <a16:creationId xmlns:a16="http://schemas.microsoft.com/office/drawing/2014/main" id="{AA29F207-7B07-0B9E-589B-CFFB6FF6C600}"/>
                </a:ext>
              </a:extLst>
            </p:cNvPr>
            <p:cNvSpPr txBox="1"/>
            <p:nvPr/>
          </p:nvSpPr>
          <p:spPr>
            <a:xfrm>
              <a:off x="6828940" y="4308605"/>
              <a:ext cx="4778347" cy="461665"/>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Blockchain trở thành nguồn xác minh nguồn gốc (provenance) của credential mà không cần tiết lộ dữ liệu gốc.</a:t>
              </a:r>
            </a:p>
          </p:txBody>
        </p:sp>
        <p:pic>
          <p:nvPicPr>
            <p:cNvPr id="70" name="Graphic 69" descr="Direction with solid fill">
              <a:extLst>
                <a:ext uri="{FF2B5EF4-FFF2-40B4-BE49-F238E27FC236}">
                  <a16:creationId xmlns:a16="http://schemas.microsoft.com/office/drawing/2014/main" id="{8B0AB3A5-0F02-409B-D427-232B6237A33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423341" y="4409197"/>
              <a:ext cx="361073" cy="361073"/>
            </a:xfrm>
            <a:prstGeom prst="rect">
              <a:avLst/>
            </a:prstGeom>
          </p:spPr>
        </p:pic>
        <p:pic>
          <p:nvPicPr>
            <p:cNvPr id="71" name="Graphic 70" descr="Shredder with solid fill">
              <a:extLst>
                <a:ext uri="{FF2B5EF4-FFF2-40B4-BE49-F238E27FC236}">
                  <a16:creationId xmlns:a16="http://schemas.microsoft.com/office/drawing/2014/main" id="{81AE58AD-5813-1B44-B622-E1EF08DC7196}"/>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6135407" y="1827520"/>
              <a:ext cx="621864" cy="621864"/>
            </a:xfrm>
            <a:prstGeom prst="rect">
              <a:avLst/>
            </a:prstGeom>
          </p:spPr>
        </p:pic>
        <p:pic>
          <p:nvPicPr>
            <p:cNvPr id="72" name="Graphic 71" descr="Books on shelf outline">
              <a:extLst>
                <a:ext uri="{FF2B5EF4-FFF2-40B4-BE49-F238E27FC236}">
                  <a16:creationId xmlns:a16="http://schemas.microsoft.com/office/drawing/2014/main" id="{C01C6D88-1068-574E-66E9-0C5ABA3453E7}"/>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10568729" y="2153851"/>
              <a:ext cx="914400" cy="914400"/>
            </a:xfrm>
            <a:prstGeom prst="rect">
              <a:avLst/>
            </a:prstGeom>
          </p:spPr>
        </p:pic>
        <p:grpSp>
          <p:nvGrpSpPr>
            <p:cNvPr id="73" name="Group 72">
              <a:extLst>
                <a:ext uri="{FF2B5EF4-FFF2-40B4-BE49-F238E27FC236}">
                  <a16:creationId xmlns:a16="http://schemas.microsoft.com/office/drawing/2014/main" id="{752EB09E-FC54-BEB2-578C-DF03AA933DFC}"/>
                </a:ext>
              </a:extLst>
            </p:cNvPr>
            <p:cNvGrpSpPr/>
            <p:nvPr/>
          </p:nvGrpSpPr>
          <p:grpSpPr>
            <a:xfrm>
              <a:off x="6594164" y="2579579"/>
              <a:ext cx="4828799" cy="461665"/>
              <a:chOff x="848101" y="2436704"/>
              <a:chExt cx="4828799" cy="461665"/>
            </a:xfrm>
          </p:grpSpPr>
          <p:sp>
            <p:nvSpPr>
              <p:cNvPr id="74" name="TextBox 73">
                <a:extLst>
                  <a:ext uri="{FF2B5EF4-FFF2-40B4-BE49-F238E27FC236}">
                    <a16:creationId xmlns:a16="http://schemas.microsoft.com/office/drawing/2014/main" id="{4120230F-8185-48D8-5169-802035835817}"/>
                  </a:ext>
                </a:extLst>
              </p:cNvPr>
              <p:cNvSpPr txBox="1"/>
              <p:nvPr/>
            </p:nvSpPr>
            <p:spPr>
              <a:xfrm>
                <a:off x="898553" y="2436704"/>
                <a:ext cx="4778347" cy="461665"/>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Một Issuer (ví dụ: ngân hàng, cơ quan nhà nước) ký phát Verifiable Credential (VC) cho DID người dùng.</a:t>
                </a:r>
              </a:p>
            </p:txBody>
          </p:sp>
          <p:pic>
            <p:nvPicPr>
              <p:cNvPr id="75" name="Graphic 74" descr="Badge Tick1 with solid fill">
                <a:extLst>
                  <a:ext uri="{FF2B5EF4-FFF2-40B4-BE49-F238E27FC236}">
                    <a16:creationId xmlns:a16="http://schemas.microsoft.com/office/drawing/2014/main" id="{CF98EF80-74D3-C84D-AEC9-6D99559D3D1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8101" y="2509878"/>
                <a:ext cx="100903" cy="100903"/>
              </a:xfrm>
              <a:prstGeom prst="rect">
                <a:avLst/>
              </a:prstGeom>
            </p:spPr>
          </p:pic>
        </p:grpSp>
      </p:grpSp>
      <p:grpSp>
        <p:nvGrpSpPr>
          <p:cNvPr id="81" name="Group 80">
            <a:extLst>
              <a:ext uri="{FF2B5EF4-FFF2-40B4-BE49-F238E27FC236}">
                <a16:creationId xmlns:a16="http://schemas.microsoft.com/office/drawing/2014/main" id="{58E77817-B597-6E1D-4629-F3EC487B56C7}"/>
              </a:ext>
            </a:extLst>
          </p:cNvPr>
          <p:cNvGrpSpPr/>
          <p:nvPr/>
        </p:nvGrpSpPr>
        <p:grpSpPr>
          <a:xfrm>
            <a:off x="2585057" y="5415501"/>
            <a:ext cx="1014884" cy="1014884"/>
            <a:chOff x="2524185" y="5358757"/>
            <a:chExt cx="1014884" cy="1014884"/>
          </a:xfrm>
        </p:grpSpPr>
        <p:sp>
          <p:nvSpPr>
            <p:cNvPr id="82" name="Oval 81">
              <a:extLst>
                <a:ext uri="{FF2B5EF4-FFF2-40B4-BE49-F238E27FC236}">
                  <a16:creationId xmlns:a16="http://schemas.microsoft.com/office/drawing/2014/main" id="{356E2349-14AA-D454-619E-6FF633D7039F}"/>
                </a:ext>
              </a:extLst>
            </p:cNvPr>
            <p:cNvSpPr/>
            <p:nvPr/>
          </p:nvSpPr>
          <p:spPr>
            <a:xfrm>
              <a:off x="2524185" y="5358757"/>
              <a:ext cx="1014884" cy="1014884"/>
            </a:xfrm>
            <a:prstGeom prst="ellipse">
              <a:avLst/>
            </a:prstGeom>
            <a:solidFill>
              <a:srgbClr val="C1E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TextBox 82">
              <a:extLst>
                <a:ext uri="{FF2B5EF4-FFF2-40B4-BE49-F238E27FC236}">
                  <a16:creationId xmlns:a16="http://schemas.microsoft.com/office/drawing/2014/main" id="{534075A8-C0DE-EDC7-9BD5-6A94A3BD72A0}"/>
                </a:ext>
              </a:extLst>
            </p:cNvPr>
            <p:cNvSpPr txBox="1"/>
            <p:nvPr/>
          </p:nvSpPr>
          <p:spPr>
            <a:xfrm>
              <a:off x="2631234" y="5512256"/>
              <a:ext cx="800786" cy="707886"/>
            </a:xfrm>
            <a:prstGeom prst="rect">
              <a:avLst/>
            </a:prstGeom>
            <a:noFill/>
          </p:spPr>
          <p:txBody>
            <a:bodyPr wrap="square" rtlCol="0">
              <a:spAutoFit/>
            </a:bodyPr>
            <a:lstStyle/>
            <a:p>
              <a:r>
                <a:rPr lang="en-US" sz="4000" b="1">
                  <a:solidFill>
                    <a:srgbClr val="255295"/>
                  </a:solidFill>
                  <a:latin typeface="Roboto" panose="02000000000000000000" pitchFamily="2" charset="0"/>
                  <a:ea typeface="Roboto" panose="02000000000000000000" pitchFamily="2" charset="0"/>
                </a:rPr>
                <a:t>02</a:t>
              </a:r>
            </a:p>
          </p:txBody>
        </p:sp>
      </p:grpSp>
      <p:grpSp>
        <p:nvGrpSpPr>
          <p:cNvPr id="84" name="Group 83">
            <a:extLst>
              <a:ext uri="{FF2B5EF4-FFF2-40B4-BE49-F238E27FC236}">
                <a16:creationId xmlns:a16="http://schemas.microsoft.com/office/drawing/2014/main" id="{CDA9C313-7529-2FB4-99A2-A051E964F52F}"/>
              </a:ext>
            </a:extLst>
          </p:cNvPr>
          <p:cNvGrpSpPr/>
          <p:nvPr/>
        </p:nvGrpSpPr>
        <p:grpSpPr>
          <a:xfrm>
            <a:off x="8553830" y="5415501"/>
            <a:ext cx="1014884" cy="1014884"/>
            <a:chOff x="2524185" y="5358757"/>
            <a:chExt cx="1014884" cy="1014884"/>
          </a:xfrm>
        </p:grpSpPr>
        <p:sp>
          <p:nvSpPr>
            <p:cNvPr id="85" name="Oval 84">
              <a:extLst>
                <a:ext uri="{FF2B5EF4-FFF2-40B4-BE49-F238E27FC236}">
                  <a16:creationId xmlns:a16="http://schemas.microsoft.com/office/drawing/2014/main" id="{2C3B45F3-49D8-0657-8A1E-83E48E95CBB8}"/>
                </a:ext>
              </a:extLst>
            </p:cNvPr>
            <p:cNvSpPr/>
            <p:nvPr/>
          </p:nvSpPr>
          <p:spPr>
            <a:xfrm>
              <a:off x="2524185" y="5358757"/>
              <a:ext cx="1014884" cy="1014884"/>
            </a:xfrm>
            <a:prstGeom prst="ellipse">
              <a:avLst/>
            </a:prstGeom>
            <a:solidFill>
              <a:srgbClr val="C1E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TextBox 85">
              <a:extLst>
                <a:ext uri="{FF2B5EF4-FFF2-40B4-BE49-F238E27FC236}">
                  <a16:creationId xmlns:a16="http://schemas.microsoft.com/office/drawing/2014/main" id="{B2407CEA-DCA0-F68C-9A3D-85C01ED88C07}"/>
                </a:ext>
              </a:extLst>
            </p:cNvPr>
            <p:cNvSpPr txBox="1"/>
            <p:nvPr/>
          </p:nvSpPr>
          <p:spPr>
            <a:xfrm>
              <a:off x="2631234" y="5512256"/>
              <a:ext cx="800786" cy="707886"/>
            </a:xfrm>
            <a:prstGeom prst="rect">
              <a:avLst/>
            </a:prstGeom>
            <a:noFill/>
          </p:spPr>
          <p:txBody>
            <a:bodyPr wrap="square" rtlCol="0">
              <a:spAutoFit/>
            </a:bodyPr>
            <a:lstStyle/>
            <a:p>
              <a:r>
                <a:rPr lang="en-US" sz="4000" b="1">
                  <a:solidFill>
                    <a:srgbClr val="255295"/>
                  </a:solidFill>
                  <a:latin typeface="Roboto" panose="02000000000000000000" pitchFamily="2" charset="0"/>
                  <a:ea typeface="Roboto" panose="02000000000000000000" pitchFamily="2" charset="0"/>
                </a:rPr>
                <a:t>03</a:t>
              </a:r>
            </a:p>
          </p:txBody>
        </p:sp>
      </p:grpSp>
    </p:spTree>
    <p:extLst>
      <p:ext uri="{BB962C8B-B14F-4D97-AF65-F5344CB8AC3E}">
        <p14:creationId xmlns:p14="http://schemas.microsoft.com/office/powerpoint/2010/main" val="17256632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1E5F5">
            <a:alpha val="35000"/>
          </a:srgbClr>
        </a:solidFill>
        <a:effectLst/>
      </p:bgPr>
    </p:bg>
    <p:spTree>
      <p:nvGrpSpPr>
        <p:cNvPr id="1" name="">
          <a:extLst>
            <a:ext uri="{FF2B5EF4-FFF2-40B4-BE49-F238E27FC236}">
              <a16:creationId xmlns:a16="http://schemas.microsoft.com/office/drawing/2014/main" id="{8396DD35-97CD-ADB4-6D88-E271BFBD585F}"/>
            </a:ext>
          </a:extLst>
        </p:cNvPr>
        <p:cNvGrpSpPr/>
        <p:nvPr/>
      </p:nvGrpSpPr>
      <p:grpSpPr>
        <a:xfrm>
          <a:off x="0" y="0"/>
          <a:ext cx="0" cy="0"/>
          <a:chOff x="0" y="0"/>
          <a:chExt cx="0" cy="0"/>
        </a:xfrm>
      </p:grpSpPr>
      <p:pic>
        <p:nvPicPr>
          <p:cNvPr id="57" name="Picture 56" descr="A view of a mountain range&#10;&#10;AI-generated content may be incorrect.">
            <a:extLst>
              <a:ext uri="{FF2B5EF4-FFF2-40B4-BE49-F238E27FC236}">
                <a16:creationId xmlns:a16="http://schemas.microsoft.com/office/drawing/2014/main" id="{95108360-101C-8E4B-45E0-55B5B2DB5C23}"/>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rgbClr val="C1E5F5"/>
          </a:solidFill>
        </p:spPr>
      </p:pic>
      <p:grpSp>
        <p:nvGrpSpPr>
          <p:cNvPr id="7" name="Group 6">
            <a:extLst>
              <a:ext uri="{FF2B5EF4-FFF2-40B4-BE49-F238E27FC236}">
                <a16:creationId xmlns:a16="http://schemas.microsoft.com/office/drawing/2014/main" id="{943B9FEE-B8B3-7506-FF06-3153CBDC554A}"/>
              </a:ext>
            </a:extLst>
          </p:cNvPr>
          <p:cNvGrpSpPr/>
          <p:nvPr/>
        </p:nvGrpSpPr>
        <p:grpSpPr>
          <a:xfrm>
            <a:off x="-72428" y="437301"/>
            <a:ext cx="7514377" cy="633743"/>
            <a:chOff x="-72428" y="199176"/>
            <a:chExt cx="7514377" cy="633743"/>
          </a:xfrm>
        </p:grpSpPr>
        <p:sp>
          <p:nvSpPr>
            <p:cNvPr id="12" name="TextBox 11">
              <a:extLst>
                <a:ext uri="{FF2B5EF4-FFF2-40B4-BE49-F238E27FC236}">
                  <a16:creationId xmlns:a16="http://schemas.microsoft.com/office/drawing/2014/main" id="{6EC0E21E-B7DD-EBEB-B2BD-00EA3A52BD1F}"/>
                </a:ext>
              </a:extLst>
            </p:cNvPr>
            <p:cNvSpPr txBox="1"/>
            <p:nvPr/>
          </p:nvSpPr>
          <p:spPr>
            <a:xfrm>
              <a:off x="253490" y="239048"/>
              <a:ext cx="7188459" cy="553998"/>
            </a:xfrm>
            <a:prstGeom prst="rect">
              <a:avLst/>
            </a:prstGeom>
            <a:noFill/>
          </p:spPr>
          <p:txBody>
            <a:bodyPr wrap="square" rtlCol="0">
              <a:spAutoFit/>
            </a:bodyPr>
            <a:lstStyle/>
            <a:p>
              <a:r>
                <a:rPr lang="en-US" sz="3000" b="1" dirty="0">
                  <a:solidFill>
                    <a:srgbClr val="255295"/>
                  </a:solidFill>
                  <a:latin typeface="Roboto" pitchFamily="2" charset="0"/>
                  <a:ea typeface="Roboto" pitchFamily="2" charset="0"/>
                </a:rPr>
                <a:t>LUỒNG HOẠT ĐỘNG (TỔNG QUÁT)</a:t>
              </a:r>
              <a:endParaRPr lang="vi-VN" sz="3000" b="1" dirty="0">
                <a:solidFill>
                  <a:srgbClr val="255295"/>
                </a:solidFill>
                <a:latin typeface="Roboto" pitchFamily="2" charset="0"/>
                <a:ea typeface="Roboto" pitchFamily="2" charset="0"/>
              </a:endParaRPr>
            </a:p>
          </p:txBody>
        </p:sp>
        <p:sp>
          <p:nvSpPr>
            <p:cNvPr id="20" name="Rectangle: Rounded Corners 19">
              <a:extLst>
                <a:ext uri="{FF2B5EF4-FFF2-40B4-BE49-F238E27FC236}">
                  <a16:creationId xmlns:a16="http://schemas.microsoft.com/office/drawing/2014/main" id="{8D7D8544-0504-1FB3-8AD1-AB2D36935BA2}"/>
                </a:ext>
              </a:extLst>
            </p:cNvPr>
            <p:cNvSpPr/>
            <p:nvPr/>
          </p:nvSpPr>
          <p:spPr>
            <a:xfrm>
              <a:off x="-72428" y="199176"/>
              <a:ext cx="217283" cy="633743"/>
            </a:xfrm>
            <a:prstGeom prst="roundRect">
              <a:avLst/>
            </a:prstGeom>
            <a:solidFill>
              <a:srgbClr val="255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64" name="Group 63">
            <a:extLst>
              <a:ext uri="{FF2B5EF4-FFF2-40B4-BE49-F238E27FC236}">
                <a16:creationId xmlns:a16="http://schemas.microsoft.com/office/drawing/2014/main" id="{79086D2F-C8B8-3FBE-9149-A88068E598AA}"/>
              </a:ext>
            </a:extLst>
          </p:cNvPr>
          <p:cNvGrpSpPr/>
          <p:nvPr/>
        </p:nvGrpSpPr>
        <p:grpSpPr>
          <a:xfrm>
            <a:off x="253490" y="1957387"/>
            <a:ext cx="5592589" cy="3030499"/>
            <a:chOff x="253490" y="1957387"/>
            <a:chExt cx="5592589" cy="3030499"/>
          </a:xfrm>
        </p:grpSpPr>
        <p:sp>
          <p:nvSpPr>
            <p:cNvPr id="5" name="Rectangle: Diagonal Corners Snipped 4">
              <a:extLst>
                <a:ext uri="{FF2B5EF4-FFF2-40B4-BE49-F238E27FC236}">
                  <a16:creationId xmlns:a16="http://schemas.microsoft.com/office/drawing/2014/main" id="{193A775C-2664-7F1C-FC1E-2E38CBE9AD91}"/>
                </a:ext>
              </a:extLst>
            </p:cNvPr>
            <p:cNvSpPr/>
            <p:nvPr/>
          </p:nvSpPr>
          <p:spPr>
            <a:xfrm>
              <a:off x="501140" y="2181225"/>
              <a:ext cx="5343525" cy="2124075"/>
            </a:xfrm>
            <a:prstGeom prst="snip2Diag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9" name="TextBox 8">
              <a:extLst>
                <a:ext uri="{FF2B5EF4-FFF2-40B4-BE49-F238E27FC236}">
                  <a16:creationId xmlns:a16="http://schemas.microsoft.com/office/drawing/2014/main" id="{996997E7-512D-1310-0A85-F2D1AB4BA9E3}"/>
                </a:ext>
              </a:extLst>
            </p:cNvPr>
            <p:cNvSpPr txBox="1"/>
            <p:nvPr/>
          </p:nvSpPr>
          <p:spPr>
            <a:xfrm>
              <a:off x="929765" y="2309902"/>
              <a:ext cx="4875094" cy="338554"/>
            </a:xfrm>
            <a:prstGeom prst="rect">
              <a:avLst/>
            </a:prstGeom>
            <a:noFill/>
          </p:spPr>
          <p:txBody>
            <a:bodyPr wrap="square" rtlCol="0">
              <a:spAutoFit/>
            </a:bodyPr>
            <a:lstStyle/>
            <a:p>
              <a:r>
                <a:rPr lang="vi-VN" sz="1600" b="1" dirty="0">
                  <a:solidFill>
                    <a:srgbClr val="255295"/>
                  </a:solidFill>
                  <a:latin typeface="Roboto" pitchFamily="2" charset="0"/>
                  <a:ea typeface="Roboto" pitchFamily="2" charset="0"/>
                </a:rPr>
                <a:t>KÝ SỐ TÀI LIỆU (DIGITAL/QUALIFIED SIGNATURE)</a:t>
              </a:r>
            </a:p>
          </p:txBody>
        </p:sp>
        <p:grpSp>
          <p:nvGrpSpPr>
            <p:cNvPr id="14" name="Group 13">
              <a:extLst>
                <a:ext uri="{FF2B5EF4-FFF2-40B4-BE49-F238E27FC236}">
                  <a16:creationId xmlns:a16="http://schemas.microsoft.com/office/drawing/2014/main" id="{6D7BF6A5-52A7-DF13-F7F6-ACE4F0735B1F}"/>
                </a:ext>
              </a:extLst>
            </p:cNvPr>
            <p:cNvGrpSpPr/>
            <p:nvPr/>
          </p:nvGrpSpPr>
          <p:grpSpPr>
            <a:xfrm>
              <a:off x="758502" y="3217233"/>
              <a:ext cx="4828799" cy="461665"/>
              <a:chOff x="848101" y="2436704"/>
              <a:chExt cx="4828799" cy="461665"/>
            </a:xfrm>
          </p:grpSpPr>
          <p:sp>
            <p:nvSpPr>
              <p:cNvPr id="15" name="TextBox 14">
                <a:extLst>
                  <a:ext uri="{FF2B5EF4-FFF2-40B4-BE49-F238E27FC236}">
                    <a16:creationId xmlns:a16="http://schemas.microsoft.com/office/drawing/2014/main" id="{4F8A9D47-FDF6-C92C-7D3C-46D525D2C944}"/>
                  </a:ext>
                </a:extLst>
              </p:cNvPr>
              <p:cNvSpPr txBox="1"/>
              <p:nvPr/>
            </p:nvSpPr>
            <p:spPr>
              <a:xfrm>
                <a:off x="898553" y="2436704"/>
                <a:ext cx="4778347" cy="461665"/>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Hệ thống dùng private key của DID (hoặc key được bảo vệ trong HSM/QSCD) để tạo chữ ký số.</a:t>
                </a:r>
              </a:p>
            </p:txBody>
          </p:sp>
          <p:pic>
            <p:nvPicPr>
              <p:cNvPr id="16" name="Graphic 15" descr="Badge Tick1 with solid fill">
                <a:extLst>
                  <a:ext uri="{FF2B5EF4-FFF2-40B4-BE49-F238E27FC236}">
                    <a16:creationId xmlns:a16="http://schemas.microsoft.com/office/drawing/2014/main" id="{286F7812-964E-A053-8EC6-011411541BA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8101" y="2509878"/>
                <a:ext cx="100903" cy="100903"/>
              </a:xfrm>
              <a:prstGeom prst="rect">
                <a:avLst/>
              </a:prstGeom>
            </p:spPr>
          </p:pic>
        </p:grpSp>
        <p:grpSp>
          <p:nvGrpSpPr>
            <p:cNvPr id="17" name="Group 16">
              <a:extLst>
                <a:ext uri="{FF2B5EF4-FFF2-40B4-BE49-F238E27FC236}">
                  <a16:creationId xmlns:a16="http://schemas.microsoft.com/office/drawing/2014/main" id="{2307D77E-A2CA-3182-2B51-3EC6B32333B4}"/>
                </a:ext>
              </a:extLst>
            </p:cNvPr>
            <p:cNvGrpSpPr/>
            <p:nvPr/>
          </p:nvGrpSpPr>
          <p:grpSpPr>
            <a:xfrm>
              <a:off x="758502" y="3683436"/>
              <a:ext cx="4828799" cy="461665"/>
              <a:chOff x="848101" y="2436704"/>
              <a:chExt cx="4828799" cy="461665"/>
            </a:xfrm>
          </p:grpSpPr>
          <p:sp>
            <p:nvSpPr>
              <p:cNvPr id="18" name="TextBox 17">
                <a:extLst>
                  <a:ext uri="{FF2B5EF4-FFF2-40B4-BE49-F238E27FC236}">
                    <a16:creationId xmlns:a16="http://schemas.microsoft.com/office/drawing/2014/main" id="{72357A98-A883-FAA2-7BE5-EA0AA7EEBA2B}"/>
                  </a:ext>
                </a:extLst>
              </p:cNvPr>
              <p:cNvSpPr txBox="1"/>
              <p:nvPr/>
            </p:nvSpPr>
            <p:spPr>
              <a:xfrm>
                <a:off x="898553" y="2436704"/>
                <a:ext cx="4778347" cy="461665"/>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Signature + hash tài liệu được ghi vào blockchain như một Verifiable Event (audit trail).</a:t>
                </a:r>
              </a:p>
            </p:txBody>
          </p:sp>
          <p:pic>
            <p:nvPicPr>
              <p:cNvPr id="19" name="Graphic 18" descr="Badge Tick1 with solid fill">
                <a:extLst>
                  <a:ext uri="{FF2B5EF4-FFF2-40B4-BE49-F238E27FC236}">
                    <a16:creationId xmlns:a16="http://schemas.microsoft.com/office/drawing/2014/main" id="{82E16F07-1ED4-5E77-71F4-DC2E0E41BCB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8101" y="2509878"/>
                <a:ext cx="100903" cy="100903"/>
              </a:xfrm>
              <a:prstGeom prst="rect">
                <a:avLst/>
              </a:prstGeom>
            </p:spPr>
          </p:pic>
        </p:grpSp>
        <p:grpSp>
          <p:nvGrpSpPr>
            <p:cNvPr id="63" name="Group 62">
              <a:extLst>
                <a:ext uri="{FF2B5EF4-FFF2-40B4-BE49-F238E27FC236}">
                  <a16:creationId xmlns:a16="http://schemas.microsoft.com/office/drawing/2014/main" id="{344D0E93-1E96-AA2A-1E1B-ABF3C24D6720}"/>
                </a:ext>
              </a:extLst>
            </p:cNvPr>
            <p:cNvGrpSpPr/>
            <p:nvPr/>
          </p:nvGrpSpPr>
          <p:grpSpPr>
            <a:xfrm>
              <a:off x="501141" y="4433888"/>
              <a:ext cx="5344938" cy="553998"/>
              <a:chOff x="501141" y="4433888"/>
              <a:chExt cx="5344938" cy="553998"/>
            </a:xfrm>
          </p:grpSpPr>
          <p:sp>
            <p:nvSpPr>
              <p:cNvPr id="21" name="Rectangle: Rounded Corners 20">
                <a:extLst>
                  <a:ext uri="{FF2B5EF4-FFF2-40B4-BE49-F238E27FC236}">
                    <a16:creationId xmlns:a16="http://schemas.microsoft.com/office/drawing/2014/main" id="{92728854-9C41-544F-FB24-3B5A8C66921B}"/>
                  </a:ext>
                </a:extLst>
              </p:cNvPr>
              <p:cNvSpPr/>
              <p:nvPr/>
            </p:nvSpPr>
            <p:spPr>
              <a:xfrm>
                <a:off x="501141" y="4433888"/>
                <a:ext cx="5344938" cy="553998"/>
              </a:xfrm>
              <a:prstGeom prst="roundRect">
                <a:avLst/>
              </a:prstGeom>
              <a:solidFill>
                <a:srgbClr val="C1E5F5"/>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3" name="TextBox 22">
                <a:extLst>
                  <a:ext uri="{FF2B5EF4-FFF2-40B4-BE49-F238E27FC236}">
                    <a16:creationId xmlns:a16="http://schemas.microsoft.com/office/drawing/2014/main" id="{5C5F47FA-BFED-2C6C-A22C-B8722EF4053A}"/>
                  </a:ext>
                </a:extLst>
              </p:cNvPr>
              <p:cNvSpPr txBox="1"/>
              <p:nvPr/>
            </p:nvSpPr>
            <p:spPr>
              <a:xfrm>
                <a:off x="993278" y="4480055"/>
                <a:ext cx="4778347" cy="461665"/>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Tài liệu được xác thực bởi cả chữ ký QES và ledger entry bất biến — song song bảo đảm pháp lý + kỹ thuật.</a:t>
                </a:r>
              </a:p>
            </p:txBody>
          </p:sp>
          <p:pic>
            <p:nvPicPr>
              <p:cNvPr id="26" name="Graphic 25" descr="Direction with solid fill">
                <a:extLst>
                  <a:ext uri="{FF2B5EF4-FFF2-40B4-BE49-F238E27FC236}">
                    <a16:creationId xmlns:a16="http://schemas.microsoft.com/office/drawing/2014/main" id="{FDAFA76A-22A5-17FE-037F-8EA270B5E2A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87679" y="4580647"/>
                <a:ext cx="361073" cy="361073"/>
              </a:xfrm>
              <a:prstGeom prst="rect">
                <a:avLst/>
              </a:prstGeom>
            </p:spPr>
          </p:pic>
        </p:grpSp>
        <p:grpSp>
          <p:nvGrpSpPr>
            <p:cNvPr id="25" name="Group 24">
              <a:extLst>
                <a:ext uri="{FF2B5EF4-FFF2-40B4-BE49-F238E27FC236}">
                  <a16:creationId xmlns:a16="http://schemas.microsoft.com/office/drawing/2014/main" id="{4E04E74C-7732-57A5-C8AC-53A5749838C2}"/>
                </a:ext>
              </a:extLst>
            </p:cNvPr>
            <p:cNvGrpSpPr/>
            <p:nvPr/>
          </p:nvGrpSpPr>
          <p:grpSpPr>
            <a:xfrm>
              <a:off x="253490" y="1957387"/>
              <a:ext cx="714375" cy="714375"/>
              <a:chOff x="253490" y="1957387"/>
              <a:chExt cx="714375" cy="714375"/>
            </a:xfrm>
          </p:grpSpPr>
          <p:sp>
            <p:nvSpPr>
              <p:cNvPr id="6" name="Rectangle: Rounded Corners 5">
                <a:extLst>
                  <a:ext uri="{FF2B5EF4-FFF2-40B4-BE49-F238E27FC236}">
                    <a16:creationId xmlns:a16="http://schemas.microsoft.com/office/drawing/2014/main" id="{FDDA935B-6AAE-4DDE-C488-B180B4A98B1B}"/>
                  </a:ext>
                </a:extLst>
              </p:cNvPr>
              <p:cNvSpPr/>
              <p:nvPr/>
            </p:nvSpPr>
            <p:spPr>
              <a:xfrm>
                <a:off x="253490" y="1957387"/>
                <a:ext cx="714375" cy="714375"/>
              </a:xfrm>
              <a:prstGeom prst="roundRect">
                <a:avLst/>
              </a:prstGeom>
              <a:solidFill>
                <a:srgbClr val="255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24" name="Graphic 23" descr="Signature with solid fill">
                <a:extLst>
                  <a:ext uri="{FF2B5EF4-FFF2-40B4-BE49-F238E27FC236}">
                    <a16:creationId xmlns:a16="http://schemas.microsoft.com/office/drawing/2014/main" id="{C644668E-F260-88EA-150C-7A41C2DE95B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33162" y="2015097"/>
                <a:ext cx="589609" cy="589609"/>
              </a:xfrm>
              <a:prstGeom prst="rect">
                <a:avLst/>
              </a:prstGeom>
            </p:spPr>
          </p:pic>
        </p:grpSp>
        <p:pic>
          <p:nvPicPr>
            <p:cNvPr id="31" name="Graphic 30" descr="Contract outline">
              <a:extLst>
                <a:ext uri="{FF2B5EF4-FFF2-40B4-BE49-F238E27FC236}">
                  <a16:creationId xmlns:a16="http://schemas.microsoft.com/office/drawing/2014/main" id="{C441FE4D-F8BD-686E-7FF0-F65A80DBD71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642060" y="2489551"/>
              <a:ext cx="914400" cy="914400"/>
            </a:xfrm>
            <a:prstGeom prst="rect">
              <a:avLst/>
            </a:prstGeom>
          </p:spPr>
        </p:pic>
        <p:grpSp>
          <p:nvGrpSpPr>
            <p:cNvPr id="13" name="Group 12">
              <a:extLst>
                <a:ext uri="{FF2B5EF4-FFF2-40B4-BE49-F238E27FC236}">
                  <a16:creationId xmlns:a16="http://schemas.microsoft.com/office/drawing/2014/main" id="{6A30FAA2-0154-1E8F-696E-650BF74FB86F}"/>
                </a:ext>
              </a:extLst>
            </p:cNvPr>
            <p:cNvGrpSpPr/>
            <p:nvPr/>
          </p:nvGrpSpPr>
          <p:grpSpPr>
            <a:xfrm>
              <a:off x="758502" y="2751029"/>
              <a:ext cx="4828799" cy="461665"/>
              <a:chOff x="848101" y="2436704"/>
              <a:chExt cx="4828799" cy="461665"/>
            </a:xfrm>
          </p:grpSpPr>
          <p:pic>
            <p:nvPicPr>
              <p:cNvPr id="11" name="Graphic 10" descr="Badge Tick1 with solid fill">
                <a:extLst>
                  <a:ext uri="{FF2B5EF4-FFF2-40B4-BE49-F238E27FC236}">
                    <a16:creationId xmlns:a16="http://schemas.microsoft.com/office/drawing/2014/main" id="{F63BE4FD-8C73-83E4-7E0D-DAB944D1974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8101" y="2509878"/>
                <a:ext cx="100903" cy="100903"/>
              </a:xfrm>
              <a:prstGeom prst="rect">
                <a:avLst/>
              </a:prstGeom>
            </p:spPr>
          </p:pic>
          <p:sp>
            <p:nvSpPr>
              <p:cNvPr id="10" name="TextBox 9">
                <a:extLst>
                  <a:ext uri="{FF2B5EF4-FFF2-40B4-BE49-F238E27FC236}">
                    <a16:creationId xmlns:a16="http://schemas.microsoft.com/office/drawing/2014/main" id="{52ABF1BD-17E1-FC5A-47DE-1B9A7C8645AC}"/>
                  </a:ext>
                </a:extLst>
              </p:cNvPr>
              <p:cNvSpPr txBox="1"/>
              <p:nvPr/>
            </p:nvSpPr>
            <p:spPr>
              <a:xfrm>
                <a:off x="898553" y="2436704"/>
                <a:ext cx="4778347" cy="461665"/>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Người dùng muốn ký tài liệu hoặc giao dịch → Wallet gọi Remote Signing Service (QES).</a:t>
                </a:r>
              </a:p>
            </p:txBody>
          </p:sp>
        </p:grpSp>
      </p:grpSp>
      <p:grpSp>
        <p:nvGrpSpPr>
          <p:cNvPr id="62" name="Group 61">
            <a:extLst>
              <a:ext uri="{FF2B5EF4-FFF2-40B4-BE49-F238E27FC236}">
                <a16:creationId xmlns:a16="http://schemas.microsoft.com/office/drawing/2014/main" id="{28F81A24-E424-C945-6959-C19C48E35C2B}"/>
              </a:ext>
            </a:extLst>
          </p:cNvPr>
          <p:cNvGrpSpPr/>
          <p:nvPr/>
        </p:nvGrpSpPr>
        <p:grpSpPr>
          <a:xfrm>
            <a:off x="5973844" y="1859122"/>
            <a:ext cx="5717016" cy="3128764"/>
            <a:chOff x="5973844" y="1859122"/>
            <a:chExt cx="5717016" cy="3128764"/>
          </a:xfrm>
        </p:grpSpPr>
        <p:sp>
          <p:nvSpPr>
            <p:cNvPr id="34" name="Rectangle: Diagonal Corners Snipped 33">
              <a:extLst>
                <a:ext uri="{FF2B5EF4-FFF2-40B4-BE49-F238E27FC236}">
                  <a16:creationId xmlns:a16="http://schemas.microsoft.com/office/drawing/2014/main" id="{2EF1816A-1163-6C2E-5FE5-64D5DE448287}"/>
                </a:ext>
              </a:extLst>
            </p:cNvPr>
            <p:cNvSpPr/>
            <p:nvPr/>
          </p:nvSpPr>
          <p:spPr>
            <a:xfrm>
              <a:off x="6336802" y="2181225"/>
              <a:ext cx="5343525" cy="2124075"/>
            </a:xfrm>
            <a:prstGeom prst="snip2Diag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5" name="Rectangle: Rounded Corners 34">
              <a:extLst>
                <a:ext uri="{FF2B5EF4-FFF2-40B4-BE49-F238E27FC236}">
                  <a16:creationId xmlns:a16="http://schemas.microsoft.com/office/drawing/2014/main" id="{18461F7F-4C36-A64E-3236-81FB7043F74A}"/>
                </a:ext>
              </a:extLst>
            </p:cNvPr>
            <p:cNvSpPr/>
            <p:nvPr/>
          </p:nvSpPr>
          <p:spPr>
            <a:xfrm>
              <a:off x="6089152" y="1957387"/>
              <a:ext cx="714375" cy="714375"/>
            </a:xfrm>
            <a:prstGeom prst="roundRect">
              <a:avLst/>
            </a:prstGeom>
            <a:solidFill>
              <a:srgbClr val="255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7" name="TextBox 36">
              <a:extLst>
                <a:ext uri="{FF2B5EF4-FFF2-40B4-BE49-F238E27FC236}">
                  <a16:creationId xmlns:a16="http://schemas.microsoft.com/office/drawing/2014/main" id="{D23897FD-D5F7-2963-3314-0203482E778D}"/>
                </a:ext>
              </a:extLst>
            </p:cNvPr>
            <p:cNvSpPr txBox="1"/>
            <p:nvPr/>
          </p:nvSpPr>
          <p:spPr>
            <a:xfrm>
              <a:off x="6898777" y="2309902"/>
              <a:ext cx="3937025" cy="338554"/>
            </a:xfrm>
            <a:prstGeom prst="rect">
              <a:avLst/>
            </a:prstGeom>
            <a:noFill/>
          </p:spPr>
          <p:txBody>
            <a:bodyPr wrap="square" rtlCol="0">
              <a:spAutoFit/>
            </a:bodyPr>
            <a:lstStyle/>
            <a:p>
              <a:r>
                <a:rPr lang="vi-VN" sz="1600" b="1" dirty="0">
                  <a:solidFill>
                    <a:srgbClr val="255295"/>
                  </a:solidFill>
                  <a:latin typeface="Roboto" pitchFamily="2" charset="0"/>
                  <a:ea typeface="Roboto" pitchFamily="2" charset="0"/>
                </a:rPr>
                <a:t>XÁC MINH (VERIFICATION)</a:t>
              </a:r>
            </a:p>
          </p:txBody>
        </p:sp>
        <p:sp>
          <p:nvSpPr>
            <p:cNvPr id="46" name="TextBox 45">
              <a:extLst>
                <a:ext uri="{FF2B5EF4-FFF2-40B4-BE49-F238E27FC236}">
                  <a16:creationId xmlns:a16="http://schemas.microsoft.com/office/drawing/2014/main" id="{00130B8C-8602-FA3D-D3F3-3F078FA57F26}"/>
                </a:ext>
              </a:extLst>
            </p:cNvPr>
            <p:cNvSpPr txBox="1"/>
            <p:nvPr/>
          </p:nvSpPr>
          <p:spPr>
            <a:xfrm>
              <a:off x="6511266" y="3069741"/>
              <a:ext cx="5179594" cy="276999"/>
            </a:xfrm>
            <a:prstGeom prst="rect">
              <a:avLst/>
            </a:prstGeom>
            <a:noFill/>
          </p:spPr>
          <p:txBody>
            <a:bodyPr wrap="square" rtlCol="0">
              <a:spAutoFit/>
            </a:bodyPr>
            <a:lstStyle/>
            <a:p>
              <a:pPr lvl="0"/>
              <a:r>
                <a:rPr lang="vi-VN" sz="1200" dirty="0">
                  <a:solidFill>
                    <a:srgbClr val="255295"/>
                  </a:solidFill>
                  <a:latin typeface="Roboto" pitchFamily="2" charset="0"/>
                  <a:ea typeface="Roboto" pitchFamily="2" charset="0"/>
                </a:rPr>
                <a:t>1. Dùng blockchain để truy xuất DID Document → lấy public key chính xác</a:t>
              </a:r>
            </a:p>
          </p:txBody>
        </p:sp>
        <p:grpSp>
          <p:nvGrpSpPr>
            <p:cNvPr id="59" name="Group 58">
              <a:extLst>
                <a:ext uri="{FF2B5EF4-FFF2-40B4-BE49-F238E27FC236}">
                  <a16:creationId xmlns:a16="http://schemas.microsoft.com/office/drawing/2014/main" id="{F35E013A-41B7-A855-106C-DA1B4A2A9440}"/>
                </a:ext>
              </a:extLst>
            </p:cNvPr>
            <p:cNvGrpSpPr/>
            <p:nvPr/>
          </p:nvGrpSpPr>
          <p:grpSpPr>
            <a:xfrm>
              <a:off x="6336803" y="4433888"/>
              <a:ext cx="5344938" cy="553998"/>
              <a:chOff x="6336803" y="4433888"/>
              <a:chExt cx="5344938" cy="553998"/>
            </a:xfrm>
          </p:grpSpPr>
          <p:sp>
            <p:nvSpPr>
              <p:cNvPr id="41" name="Rectangle: Rounded Corners 40">
                <a:extLst>
                  <a:ext uri="{FF2B5EF4-FFF2-40B4-BE49-F238E27FC236}">
                    <a16:creationId xmlns:a16="http://schemas.microsoft.com/office/drawing/2014/main" id="{ED15CE51-443F-67B0-8985-24316E9D8F67}"/>
                  </a:ext>
                </a:extLst>
              </p:cNvPr>
              <p:cNvSpPr/>
              <p:nvPr/>
            </p:nvSpPr>
            <p:spPr>
              <a:xfrm>
                <a:off x="6336803" y="4433888"/>
                <a:ext cx="5344938" cy="553998"/>
              </a:xfrm>
              <a:prstGeom prst="roundRect">
                <a:avLst/>
              </a:prstGeom>
              <a:solidFill>
                <a:srgbClr val="C1E5F5"/>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2" name="TextBox 41">
                <a:extLst>
                  <a:ext uri="{FF2B5EF4-FFF2-40B4-BE49-F238E27FC236}">
                    <a16:creationId xmlns:a16="http://schemas.microsoft.com/office/drawing/2014/main" id="{A44B7A8C-D343-CA8D-D329-CD8C662DA8F4}"/>
                  </a:ext>
                </a:extLst>
              </p:cNvPr>
              <p:cNvSpPr txBox="1"/>
              <p:nvPr/>
            </p:nvSpPr>
            <p:spPr>
              <a:xfrm>
                <a:off x="6828940" y="4480055"/>
                <a:ext cx="4778347" cy="461665"/>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Xác minh được ai ký, ký khi nào, dữ liệu có bị sửa đổi không — mà không cần phụ thuộc máy chủ trung gian.</a:t>
                </a:r>
              </a:p>
            </p:txBody>
          </p:sp>
          <p:pic>
            <p:nvPicPr>
              <p:cNvPr id="43" name="Graphic 42" descr="Direction with solid fill">
                <a:extLst>
                  <a:ext uri="{FF2B5EF4-FFF2-40B4-BE49-F238E27FC236}">
                    <a16:creationId xmlns:a16="http://schemas.microsoft.com/office/drawing/2014/main" id="{8CC45FD6-8C1E-8526-DBEA-32C33E82438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423341" y="4580647"/>
                <a:ext cx="361073" cy="361073"/>
              </a:xfrm>
              <a:prstGeom prst="rect">
                <a:avLst/>
              </a:prstGeom>
            </p:spPr>
          </p:pic>
        </p:grpSp>
        <p:grpSp>
          <p:nvGrpSpPr>
            <p:cNvPr id="38" name="Group 37">
              <a:extLst>
                <a:ext uri="{FF2B5EF4-FFF2-40B4-BE49-F238E27FC236}">
                  <a16:creationId xmlns:a16="http://schemas.microsoft.com/office/drawing/2014/main" id="{9CBA237A-E664-7DF5-3D0A-6595C18DAA31}"/>
                </a:ext>
              </a:extLst>
            </p:cNvPr>
            <p:cNvGrpSpPr/>
            <p:nvPr/>
          </p:nvGrpSpPr>
          <p:grpSpPr>
            <a:xfrm>
              <a:off x="6594164" y="2751029"/>
              <a:ext cx="4828799" cy="276999"/>
              <a:chOff x="848101" y="2436704"/>
              <a:chExt cx="4828799" cy="276999"/>
            </a:xfrm>
          </p:grpSpPr>
          <p:sp>
            <p:nvSpPr>
              <p:cNvPr id="48" name="TextBox 47">
                <a:extLst>
                  <a:ext uri="{FF2B5EF4-FFF2-40B4-BE49-F238E27FC236}">
                    <a16:creationId xmlns:a16="http://schemas.microsoft.com/office/drawing/2014/main" id="{58842BA1-4BC4-D395-1D11-31B791D245E3}"/>
                  </a:ext>
                </a:extLst>
              </p:cNvPr>
              <p:cNvSpPr txBox="1"/>
              <p:nvPr/>
            </p:nvSpPr>
            <p:spPr>
              <a:xfrm>
                <a:off x="898553" y="2436704"/>
                <a:ext cx="4778347"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Bên kiểm chứng (Verifier) nhận được tài liệu/credential:</a:t>
                </a:r>
              </a:p>
            </p:txBody>
          </p:sp>
          <p:pic>
            <p:nvPicPr>
              <p:cNvPr id="49" name="Graphic 48" descr="Badge Tick1 with solid fill">
                <a:extLst>
                  <a:ext uri="{FF2B5EF4-FFF2-40B4-BE49-F238E27FC236}">
                    <a16:creationId xmlns:a16="http://schemas.microsoft.com/office/drawing/2014/main" id="{3BD41DEE-CA28-D9BE-9702-0654471FE62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8101" y="2509878"/>
                <a:ext cx="100903" cy="100903"/>
              </a:xfrm>
              <a:prstGeom prst="rect">
                <a:avLst/>
              </a:prstGeom>
            </p:spPr>
          </p:pic>
        </p:grpSp>
        <p:pic>
          <p:nvPicPr>
            <p:cNvPr id="33" name="Graphic 32" descr="Continuous Improvement with solid fill">
              <a:extLst>
                <a:ext uri="{FF2B5EF4-FFF2-40B4-BE49-F238E27FC236}">
                  <a16:creationId xmlns:a16="http://schemas.microsoft.com/office/drawing/2014/main" id="{D7FCED29-EE07-6086-58E2-062D64191DE0}"/>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973844" y="1859122"/>
              <a:ext cx="914400" cy="914400"/>
            </a:xfrm>
            <a:prstGeom prst="rect">
              <a:avLst/>
            </a:prstGeom>
          </p:spPr>
        </p:pic>
        <p:pic>
          <p:nvPicPr>
            <p:cNvPr id="50" name="Graphic 49" descr="Badge Tick outline">
              <a:extLst>
                <a:ext uri="{FF2B5EF4-FFF2-40B4-BE49-F238E27FC236}">
                  <a16:creationId xmlns:a16="http://schemas.microsoft.com/office/drawing/2014/main" id="{FB70523B-3C3E-6094-B7B0-198F46580B15}"/>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0607533" y="2242379"/>
              <a:ext cx="914400" cy="914400"/>
            </a:xfrm>
            <a:prstGeom prst="rect">
              <a:avLst/>
            </a:prstGeom>
          </p:spPr>
        </p:pic>
        <p:sp>
          <p:nvSpPr>
            <p:cNvPr id="52" name="TextBox 51">
              <a:extLst>
                <a:ext uri="{FF2B5EF4-FFF2-40B4-BE49-F238E27FC236}">
                  <a16:creationId xmlns:a16="http://schemas.microsoft.com/office/drawing/2014/main" id="{3D16B1C1-DA26-A064-9C8F-D65D0BD77ACE}"/>
                </a:ext>
              </a:extLst>
            </p:cNvPr>
            <p:cNvSpPr txBox="1"/>
            <p:nvPr/>
          </p:nvSpPr>
          <p:spPr>
            <a:xfrm>
              <a:off x="6511266" y="3332778"/>
              <a:ext cx="5108140" cy="276999"/>
            </a:xfrm>
            <a:prstGeom prst="rect">
              <a:avLst/>
            </a:prstGeom>
            <a:noFill/>
          </p:spPr>
          <p:txBody>
            <a:bodyPr wrap="square" rtlCol="0">
              <a:spAutoFit/>
            </a:bodyPr>
            <a:lstStyle/>
            <a:p>
              <a:pPr lvl="0"/>
              <a:r>
                <a:rPr lang="vi-VN" sz="1200" dirty="0">
                  <a:solidFill>
                    <a:srgbClr val="255295"/>
                  </a:solidFill>
                  <a:latin typeface="Roboto" pitchFamily="2" charset="0"/>
                  <a:ea typeface="Roboto" pitchFamily="2" charset="0"/>
                </a:rPr>
                <a:t>2. Kiểm tra chữ ký trên tài liệu</a:t>
              </a:r>
            </a:p>
          </p:txBody>
        </p:sp>
        <p:sp>
          <p:nvSpPr>
            <p:cNvPr id="55" name="TextBox 54">
              <a:extLst>
                <a:ext uri="{FF2B5EF4-FFF2-40B4-BE49-F238E27FC236}">
                  <a16:creationId xmlns:a16="http://schemas.microsoft.com/office/drawing/2014/main" id="{FC76CEC0-75E5-317F-869B-BAA96B18FEEB}"/>
                </a:ext>
              </a:extLst>
            </p:cNvPr>
            <p:cNvSpPr txBox="1"/>
            <p:nvPr/>
          </p:nvSpPr>
          <p:spPr>
            <a:xfrm>
              <a:off x="6511266" y="3595815"/>
              <a:ext cx="5108140" cy="276999"/>
            </a:xfrm>
            <a:prstGeom prst="rect">
              <a:avLst/>
            </a:prstGeom>
            <a:noFill/>
          </p:spPr>
          <p:txBody>
            <a:bodyPr wrap="square" rtlCol="0">
              <a:spAutoFit/>
            </a:bodyPr>
            <a:lstStyle/>
            <a:p>
              <a:pPr lvl="0"/>
              <a:r>
                <a:rPr lang="vi-VN" sz="1200" dirty="0">
                  <a:solidFill>
                    <a:srgbClr val="255295"/>
                  </a:solidFill>
                  <a:latin typeface="Roboto" pitchFamily="2" charset="0"/>
                  <a:ea typeface="Roboto" pitchFamily="2" charset="0"/>
                </a:rPr>
                <a:t>3. Đối chiếu hash với bản trên blockchain → bảo đảm không bị chỉnh sửa</a:t>
              </a:r>
            </a:p>
          </p:txBody>
        </p:sp>
        <p:sp>
          <p:nvSpPr>
            <p:cNvPr id="56" name="TextBox 55">
              <a:extLst>
                <a:ext uri="{FF2B5EF4-FFF2-40B4-BE49-F238E27FC236}">
                  <a16:creationId xmlns:a16="http://schemas.microsoft.com/office/drawing/2014/main" id="{E786048E-7945-BF4F-5B36-603BE85EB402}"/>
                </a:ext>
              </a:extLst>
            </p:cNvPr>
            <p:cNvSpPr txBox="1"/>
            <p:nvPr/>
          </p:nvSpPr>
          <p:spPr>
            <a:xfrm>
              <a:off x="6511266" y="3858851"/>
              <a:ext cx="5108140"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4. Kiểm tra revocation status (StatusList / chaincode).</a:t>
              </a:r>
            </a:p>
          </p:txBody>
        </p:sp>
      </p:grpSp>
      <p:grpSp>
        <p:nvGrpSpPr>
          <p:cNvPr id="80" name="Group 79">
            <a:extLst>
              <a:ext uri="{FF2B5EF4-FFF2-40B4-BE49-F238E27FC236}">
                <a16:creationId xmlns:a16="http://schemas.microsoft.com/office/drawing/2014/main" id="{270A6C15-DAE6-2A28-C9C6-AA45E767748A}"/>
              </a:ext>
            </a:extLst>
          </p:cNvPr>
          <p:cNvGrpSpPr/>
          <p:nvPr/>
        </p:nvGrpSpPr>
        <p:grpSpPr>
          <a:xfrm>
            <a:off x="-11972376" y="1957387"/>
            <a:ext cx="11437370" cy="3030499"/>
            <a:chOff x="253490" y="1957387"/>
            <a:chExt cx="11437370" cy="3030499"/>
          </a:xfrm>
        </p:grpSpPr>
        <p:grpSp>
          <p:nvGrpSpPr>
            <p:cNvPr id="2" name="Group 1">
              <a:extLst>
                <a:ext uri="{FF2B5EF4-FFF2-40B4-BE49-F238E27FC236}">
                  <a16:creationId xmlns:a16="http://schemas.microsoft.com/office/drawing/2014/main" id="{24E74574-C5F8-3B7A-16D1-CCEB2A592DDB}"/>
                </a:ext>
              </a:extLst>
            </p:cNvPr>
            <p:cNvGrpSpPr/>
            <p:nvPr/>
          </p:nvGrpSpPr>
          <p:grpSpPr>
            <a:xfrm>
              <a:off x="253490" y="1957387"/>
              <a:ext cx="5592589" cy="3030499"/>
              <a:chOff x="253490" y="1433512"/>
              <a:chExt cx="5592589" cy="3030499"/>
            </a:xfrm>
          </p:grpSpPr>
          <p:grpSp>
            <p:nvGrpSpPr>
              <p:cNvPr id="3" name="Group 2">
                <a:extLst>
                  <a:ext uri="{FF2B5EF4-FFF2-40B4-BE49-F238E27FC236}">
                    <a16:creationId xmlns:a16="http://schemas.microsoft.com/office/drawing/2014/main" id="{705DDA68-3E3D-DBAE-C983-5AA28CD67025}"/>
                  </a:ext>
                </a:extLst>
              </p:cNvPr>
              <p:cNvGrpSpPr/>
              <p:nvPr/>
            </p:nvGrpSpPr>
            <p:grpSpPr>
              <a:xfrm>
                <a:off x="253490" y="1433512"/>
                <a:ext cx="5592589" cy="3030499"/>
                <a:chOff x="333375" y="1643062"/>
                <a:chExt cx="5592589" cy="3030499"/>
              </a:xfrm>
            </p:grpSpPr>
            <p:sp>
              <p:nvSpPr>
                <p:cNvPr id="8" name="Rectangle: Diagonal Corners Snipped 7">
                  <a:extLst>
                    <a:ext uri="{FF2B5EF4-FFF2-40B4-BE49-F238E27FC236}">
                      <a16:creationId xmlns:a16="http://schemas.microsoft.com/office/drawing/2014/main" id="{63744DEB-8C93-6DAA-95B4-996D41B4FB98}"/>
                    </a:ext>
                  </a:extLst>
                </p:cNvPr>
                <p:cNvSpPr/>
                <p:nvPr/>
              </p:nvSpPr>
              <p:spPr>
                <a:xfrm>
                  <a:off x="581025" y="1866900"/>
                  <a:ext cx="5343525" cy="2124075"/>
                </a:xfrm>
                <a:prstGeom prst="snip2Diag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2" name="Rectangle: Rounded Corners 21">
                  <a:extLst>
                    <a:ext uri="{FF2B5EF4-FFF2-40B4-BE49-F238E27FC236}">
                      <a16:creationId xmlns:a16="http://schemas.microsoft.com/office/drawing/2014/main" id="{632B8BBF-620C-1BE7-A40C-D5A9A58363B0}"/>
                    </a:ext>
                  </a:extLst>
                </p:cNvPr>
                <p:cNvSpPr/>
                <p:nvPr/>
              </p:nvSpPr>
              <p:spPr>
                <a:xfrm>
                  <a:off x="333375" y="1643062"/>
                  <a:ext cx="714375" cy="714375"/>
                </a:xfrm>
                <a:prstGeom prst="roundRect">
                  <a:avLst/>
                </a:prstGeom>
                <a:solidFill>
                  <a:srgbClr val="255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27" name="Graphic 26" descr="Clipboard with solid fill">
                  <a:extLst>
                    <a:ext uri="{FF2B5EF4-FFF2-40B4-BE49-F238E27FC236}">
                      <a16:creationId xmlns:a16="http://schemas.microsoft.com/office/drawing/2014/main" id="{7751F692-23D0-BFFA-3655-D30001563E10}"/>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409574" y="1686015"/>
                  <a:ext cx="561975" cy="561975"/>
                </a:xfrm>
                <a:prstGeom prst="rect">
                  <a:avLst/>
                </a:prstGeom>
              </p:spPr>
            </p:pic>
            <p:sp>
              <p:nvSpPr>
                <p:cNvPr id="28" name="TextBox 27">
                  <a:extLst>
                    <a:ext uri="{FF2B5EF4-FFF2-40B4-BE49-F238E27FC236}">
                      <a16:creationId xmlns:a16="http://schemas.microsoft.com/office/drawing/2014/main" id="{A3EA3146-67FD-DC16-1667-E0EF6F219D5D}"/>
                    </a:ext>
                  </a:extLst>
                </p:cNvPr>
                <p:cNvSpPr txBox="1"/>
                <p:nvPr/>
              </p:nvSpPr>
              <p:spPr>
                <a:xfrm>
                  <a:off x="1143000" y="1995577"/>
                  <a:ext cx="3937025" cy="338554"/>
                </a:xfrm>
                <a:prstGeom prst="rect">
                  <a:avLst/>
                </a:prstGeom>
                <a:noFill/>
              </p:spPr>
              <p:txBody>
                <a:bodyPr wrap="square" rtlCol="0">
                  <a:spAutoFit/>
                </a:bodyPr>
                <a:lstStyle/>
                <a:p>
                  <a:r>
                    <a:rPr lang="vi-VN" sz="1600" b="1" dirty="0">
                      <a:solidFill>
                        <a:srgbClr val="255295"/>
                      </a:solidFill>
                      <a:latin typeface="Roboto" pitchFamily="2" charset="0"/>
                      <a:ea typeface="Roboto" pitchFamily="2" charset="0"/>
                    </a:rPr>
                    <a:t>ĐĂNG KÝ/KHỞI TẠO DANH TÍNH</a:t>
                  </a:r>
                </a:p>
              </p:txBody>
            </p:sp>
            <p:grpSp>
              <p:nvGrpSpPr>
                <p:cNvPr id="29" name="Group 28">
                  <a:extLst>
                    <a:ext uri="{FF2B5EF4-FFF2-40B4-BE49-F238E27FC236}">
                      <a16:creationId xmlns:a16="http://schemas.microsoft.com/office/drawing/2014/main" id="{38681304-10B9-F451-30C9-002B7848B945}"/>
                    </a:ext>
                  </a:extLst>
                </p:cNvPr>
                <p:cNvGrpSpPr/>
                <p:nvPr/>
              </p:nvGrpSpPr>
              <p:grpSpPr>
                <a:xfrm>
                  <a:off x="848101" y="2436704"/>
                  <a:ext cx="4828799" cy="276999"/>
                  <a:chOff x="848101" y="2436704"/>
                  <a:chExt cx="4828799" cy="276999"/>
                </a:xfrm>
              </p:grpSpPr>
              <p:sp>
                <p:nvSpPr>
                  <p:cNvPr id="53" name="TextBox 52">
                    <a:extLst>
                      <a:ext uri="{FF2B5EF4-FFF2-40B4-BE49-F238E27FC236}">
                        <a16:creationId xmlns:a16="http://schemas.microsoft.com/office/drawing/2014/main" id="{991E85AD-F9AB-F80C-DABD-6E65E20EC3A4}"/>
                      </a:ext>
                    </a:extLst>
                  </p:cNvPr>
                  <p:cNvSpPr txBox="1"/>
                  <p:nvPr/>
                </p:nvSpPr>
                <p:spPr>
                  <a:xfrm>
                    <a:off x="898553" y="2436704"/>
                    <a:ext cx="4778347"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Quantera Wallet tạo một cặp khóa (private/public key).</a:t>
                    </a:r>
                  </a:p>
                </p:txBody>
              </p:sp>
              <p:pic>
                <p:nvPicPr>
                  <p:cNvPr id="54" name="Graphic 53" descr="Badge Tick1 with solid fill">
                    <a:extLst>
                      <a:ext uri="{FF2B5EF4-FFF2-40B4-BE49-F238E27FC236}">
                        <a16:creationId xmlns:a16="http://schemas.microsoft.com/office/drawing/2014/main" id="{FE4BDEF9-A5D3-A268-1287-52B735A4327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8101" y="2509878"/>
                    <a:ext cx="100903" cy="100903"/>
                  </a:xfrm>
                  <a:prstGeom prst="rect">
                    <a:avLst/>
                  </a:prstGeom>
                </p:spPr>
              </p:pic>
            </p:grpSp>
            <p:grpSp>
              <p:nvGrpSpPr>
                <p:cNvPr id="30" name="Group 29">
                  <a:extLst>
                    <a:ext uri="{FF2B5EF4-FFF2-40B4-BE49-F238E27FC236}">
                      <a16:creationId xmlns:a16="http://schemas.microsoft.com/office/drawing/2014/main" id="{FD2B9EC5-BE9A-52C5-E015-1CC30A7A4E07}"/>
                    </a:ext>
                  </a:extLst>
                </p:cNvPr>
                <p:cNvGrpSpPr/>
                <p:nvPr/>
              </p:nvGrpSpPr>
              <p:grpSpPr>
                <a:xfrm>
                  <a:off x="838387" y="2786877"/>
                  <a:ext cx="4828799" cy="276999"/>
                  <a:chOff x="848101" y="2436704"/>
                  <a:chExt cx="4828799" cy="276999"/>
                </a:xfrm>
              </p:grpSpPr>
              <p:sp>
                <p:nvSpPr>
                  <p:cNvPr id="47" name="TextBox 46">
                    <a:extLst>
                      <a:ext uri="{FF2B5EF4-FFF2-40B4-BE49-F238E27FC236}">
                        <a16:creationId xmlns:a16="http://schemas.microsoft.com/office/drawing/2014/main" id="{DE7F0602-37D2-EEB6-590D-3FA30E19FB7C}"/>
                      </a:ext>
                    </a:extLst>
                  </p:cNvPr>
                  <p:cNvSpPr txBox="1"/>
                  <p:nvPr/>
                </p:nvSpPr>
                <p:spPr>
                  <a:xfrm>
                    <a:off x="898553" y="2436704"/>
                    <a:ext cx="4778347"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Sinh DID mới (ví dụ did:quantera:abc123).</a:t>
                    </a:r>
                  </a:p>
                </p:txBody>
              </p:sp>
              <p:pic>
                <p:nvPicPr>
                  <p:cNvPr id="51" name="Graphic 50" descr="Badge Tick1 with solid fill">
                    <a:extLst>
                      <a:ext uri="{FF2B5EF4-FFF2-40B4-BE49-F238E27FC236}">
                        <a16:creationId xmlns:a16="http://schemas.microsoft.com/office/drawing/2014/main" id="{A79ED1A5-7A87-972D-94AA-98D5B057F5D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8101" y="2509878"/>
                    <a:ext cx="100903" cy="100903"/>
                  </a:xfrm>
                  <a:prstGeom prst="rect">
                    <a:avLst/>
                  </a:prstGeom>
                </p:spPr>
              </p:pic>
            </p:grpSp>
            <p:grpSp>
              <p:nvGrpSpPr>
                <p:cNvPr id="32" name="Group 31">
                  <a:extLst>
                    <a:ext uri="{FF2B5EF4-FFF2-40B4-BE49-F238E27FC236}">
                      <a16:creationId xmlns:a16="http://schemas.microsoft.com/office/drawing/2014/main" id="{03A13667-DD0E-B296-BD9D-247BB6FB1D2C}"/>
                    </a:ext>
                  </a:extLst>
                </p:cNvPr>
                <p:cNvGrpSpPr/>
                <p:nvPr/>
              </p:nvGrpSpPr>
              <p:grpSpPr>
                <a:xfrm>
                  <a:off x="838387" y="3121461"/>
                  <a:ext cx="4828799" cy="461665"/>
                  <a:chOff x="848101" y="2436704"/>
                  <a:chExt cx="4828799" cy="461665"/>
                </a:xfrm>
              </p:grpSpPr>
              <p:sp>
                <p:nvSpPr>
                  <p:cNvPr id="44" name="TextBox 43">
                    <a:extLst>
                      <a:ext uri="{FF2B5EF4-FFF2-40B4-BE49-F238E27FC236}">
                        <a16:creationId xmlns:a16="http://schemas.microsoft.com/office/drawing/2014/main" id="{22A2E5A9-3433-ACCF-4490-85640CB8AAAB}"/>
                      </a:ext>
                    </a:extLst>
                  </p:cNvPr>
                  <p:cNvSpPr txBox="1"/>
                  <p:nvPr/>
                </p:nvSpPr>
                <p:spPr>
                  <a:xfrm>
                    <a:off x="898553" y="2436704"/>
                    <a:ext cx="4778347" cy="461665"/>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DID Document chứa public key, service endpoint → được ghi nhận (anchored) lên blockchain Fabric (qua chaincode DID Registry).</a:t>
                    </a:r>
                  </a:p>
                </p:txBody>
              </p:sp>
              <p:pic>
                <p:nvPicPr>
                  <p:cNvPr id="45" name="Graphic 44" descr="Badge Tick1 with solid fill">
                    <a:extLst>
                      <a:ext uri="{FF2B5EF4-FFF2-40B4-BE49-F238E27FC236}">
                        <a16:creationId xmlns:a16="http://schemas.microsoft.com/office/drawing/2014/main" id="{EB915146-4516-D138-8249-FC781B07E68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8101" y="2509878"/>
                    <a:ext cx="100903" cy="100903"/>
                  </a:xfrm>
                  <a:prstGeom prst="rect">
                    <a:avLst/>
                  </a:prstGeom>
                </p:spPr>
              </p:pic>
            </p:grpSp>
            <p:sp>
              <p:nvSpPr>
                <p:cNvPr id="36" name="Rectangle: Rounded Corners 35">
                  <a:extLst>
                    <a:ext uri="{FF2B5EF4-FFF2-40B4-BE49-F238E27FC236}">
                      <a16:creationId xmlns:a16="http://schemas.microsoft.com/office/drawing/2014/main" id="{8D9AE6FF-0952-BB45-FA9B-D25E3CBFDA3B}"/>
                    </a:ext>
                  </a:extLst>
                </p:cNvPr>
                <p:cNvSpPr/>
                <p:nvPr/>
              </p:nvSpPr>
              <p:spPr>
                <a:xfrm>
                  <a:off x="581026" y="4119563"/>
                  <a:ext cx="5344938" cy="553998"/>
                </a:xfrm>
                <a:prstGeom prst="roundRect">
                  <a:avLst/>
                </a:prstGeom>
                <a:solidFill>
                  <a:srgbClr val="C1E5F5"/>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9" name="TextBox 38">
                  <a:extLst>
                    <a:ext uri="{FF2B5EF4-FFF2-40B4-BE49-F238E27FC236}">
                      <a16:creationId xmlns:a16="http://schemas.microsoft.com/office/drawing/2014/main" id="{4A15683B-CCE3-412C-70F9-DD4C684557B1}"/>
                    </a:ext>
                  </a:extLst>
                </p:cNvPr>
                <p:cNvSpPr txBox="1"/>
                <p:nvPr/>
              </p:nvSpPr>
              <p:spPr>
                <a:xfrm>
                  <a:off x="1073163" y="4165730"/>
                  <a:ext cx="4778347" cy="461665"/>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Người dùng có một định danh DID được bảo đảm bằng blockchain, không phụ thuộc CA tập trung.</a:t>
                  </a:r>
                </a:p>
              </p:txBody>
            </p:sp>
            <p:pic>
              <p:nvPicPr>
                <p:cNvPr id="40" name="Graphic 39" descr="Direction with solid fill">
                  <a:extLst>
                    <a:ext uri="{FF2B5EF4-FFF2-40B4-BE49-F238E27FC236}">
                      <a16:creationId xmlns:a16="http://schemas.microsoft.com/office/drawing/2014/main" id="{B3295E21-3D18-723B-62BA-FCC5DD8B864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7564" y="4266322"/>
                  <a:ext cx="361073" cy="361073"/>
                </a:xfrm>
                <a:prstGeom prst="rect">
                  <a:avLst/>
                </a:prstGeom>
              </p:spPr>
            </p:pic>
          </p:grpSp>
          <p:pic>
            <p:nvPicPr>
              <p:cNvPr id="4" name="Graphic 3" descr="Blockchain outline">
                <a:extLst>
                  <a:ext uri="{FF2B5EF4-FFF2-40B4-BE49-F238E27FC236}">
                    <a16:creationId xmlns:a16="http://schemas.microsoft.com/office/drawing/2014/main" id="{E066E082-FF7F-F5DF-8476-BFD99626CC31}"/>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4647678" y="1809362"/>
                <a:ext cx="914400" cy="914400"/>
              </a:xfrm>
              <a:prstGeom prst="rect">
                <a:avLst/>
              </a:prstGeom>
            </p:spPr>
          </p:pic>
        </p:grpSp>
        <p:grpSp>
          <p:nvGrpSpPr>
            <p:cNvPr id="58" name="Group 57">
              <a:extLst>
                <a:ext uri="{FF2B5EF4-FFF2-40B4-BE49-F238E27FC236}">
                  <a16:creationId xmlns:a16="http://schemas.microsoft.com/office/drawing/2014/main" id="{C65411A8-A7CA-2011-45F6-FD48EDE3DED2}"/>
                </a:ext>
              </a:extLst>
            </p:cNvPr>
            <p:cNvGrpSpPr/>
            <p:nvPr/>
          </p:nvGrpSpPr>
          <p:grpSpPr>
            <a:xfrm>
              <a:off x="6089152" y="1957387"/>
              <a:ext cx="5601708" cy="3030499"/>
              <a:chOff x="6089152" y="1785937"/>
              <a:chExt cx="5601708" cy="3030499"/>
            </a:xfrm>
          </p:grpSpPr>
          <p:sp>
            <p:nvSpPr>
              <p:cNvPr id="60" name="Rectangle: Diagonal Corners Snipped 59">
                <a:extLst>
                  <a:ext uri="{FF2B5EF4-FFF2-40B4-BE49-F238E27FC236}">
                    <a16:creationId xmlns:a16="http://schemas.microsoft.com/office/drawing/2014/main" id="{C48CDF0C-7FD1-0F49-057C-0D37880DF876}"/>
                  </a:ext>
                </a:extLst>
              </p:cNvPr>
              <p:cNvSpPr/>
              <p:nvPr/>
            </p:nvSpPr>
            <p:spPr>
              <a:xfrm>
                <a:off x="6336802" y="2009775"/>
                <a:ext cx="5343525" cy="2124075"/>
              </a:xfrm>
              <a:prstGeom prst="snip2Diag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61" name="Rectangle: Rounded Corners 60">
                <a:extLst>
                  <a:ext uri="{FF2B5EF4-FFF2-40B4-BE49-F238E27FC236}">
                    <a16:creationId xmlns:a16="http://schemas.microsoft.com/office/drawing/2014/main" id="{67B1EE47-E1D1-42FB-D6F4-B09FE79A54F3}"/>
                  </a:ext>
                </a:extLst>
              </p:cNvPr>
              <p:cNvSpPr/>
              <p:nvPr/>
            </p:nvSpPr>
            <p:spPr>
              <a:xfrm>
                <a:off x="6089152" y="1785937"/>
                <a:ext cx="714375" cy="714375"/>
              </a:xfrm>
              <a:prstGeom prst="roundRect">
                <a:avLst/>
              </a:prstGeom>
              <a:solidFill>
                <a:srgbClr val="255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5" name="TextBox 64">
                <a:extLst>
                  <a:ext uri="{FF2B5EF4-FFF2-40B4-BE49-F238E27FC236}">
                    <a16:creationId xmlns:a16="http://schemas.microsoft.com/office/drawing/2014/main" id="{57C146BC-D40E-D071-27E7-60DE6698DC9F}"/>
                  </a:ext>
                </a:extLst>
              </p:cNvPr>
              <p:cNvSpPr txBox="1"/>
              <p:nvPr/>
            </p:nvSpPr>
            <p:spPr>
              <a:xfrm>
                <a:off x="6898777" y="2138452"/>
                <a:ext cx="3937025" cy="338554"/>
              </a:xfrm>
              <a:prstGeom prst="rect">
                <a:avLst/>
              </a:prstGeom>
              <a:noFill/>
            </p:spPr>
            <p:txBody>
              <a:bodyPr wrap="square" rtlCol="0">
                <a:spAutoFit/>
              </a:bodyPr>
              <a:lstStyle/>
              <a:p>
                <a:r>
                  <a:rPr lang="vi-VN" sz="1600" b="1" dirty="0">
                    <a:solidFill>
                      <a:srgbClr val="255295"/>
                    </a:solidFill>
                    <a:latin typeface="Roboto" pitchFamily="2" charset="0"/>
                    <a:ea typeface="Roboto" pitchFamily="2" charset="0"/>
                  </a:rPr>
                  <a:t>PHÁT HÀNH TÀI LIỆU/CREDENTIAL</a:t>
                </a:r>
              </a:p>
            </p:txBody>
          </p:sp>
          <p:grpSp>
            <p:nvGrpSpPr>
              <p:cNvPr id="66" name="Group 65">
                <a:extLst>
                  <a:ext uri="{FF2B5EF4-FFF2-40B4-BE49-F238E27FC236}">
                    <a16:creationId xmlns:a16="http://schemas.microsoft.com/office/drawing/2014/main" id="{34163839-8383-0D6F-8A4E-684596F21011}"/>
                  </a:ext>
                </a:extLst>
              </p:cNvPr>
              <p:cNvGrpSpPr/>
              <p:nvPr/>
            </p:nvGrpSpPr>
            <p:grpSpPr>
              <a:xfrm>
                <a:off x="6594164" y="3031495"/>
                <a:ext cx="4828799" cy="461665"/>
                <a:chOff x="848101" y="2436704"/>
                <a:chExt cx="4828799" cy="461665"/>
              </a:xfrm>
            </p:grpSpPr>
            <p:sp>
              <p:nvSpPr>
                <p:cNvPr id="78" name="TextBox 77">
                  <a:extLst>
                    <a:ext uri="{FF2B5EF4-FFF2-40B4-BE49-F238E27FC236}">
                      <a16:creationId xmlns:a16="http://schemas.microsoft.com/office/drawing/2014/main" id="{050B45BB-10CF-05D5-8E35-58E154351DDC}"/>
                    </a:ext>
                  </a:extLst>
                </p:cNvPr>
                <p:cNvSpPr txBox="1"/>
                <p:nvPr/>
              </p:nvSpPr>
              <p:spPr>
                <a:xfrm>
                  <a:off x="898553" y="2436704"/>
                  <a:ext cx="4778347" cy="461665"/>
                </a:xfrm>
                <a:prstGeom prst="rect">
                  <a:avLst/>
                </a:prstGeom>
                <a:noFill/>
              </p:spPr>
              <p:txBody>
                <a:bodyPr wrap="square" rtlCol="0">
                  <a:spAutoFit/>
                </a:bodyPr>
                <a:lstStyle/>
                <a:p>
                  <a:pPr lvl="0"/>
                  <a:r>
                    <a:rPr lang="vi-VN" sz="1200" dirty="0">
                      <a:solidFill>
                        <a:srgbClr val="255295"/>
                      </a:solidFill>
                      <a:latin typeface="Roboto" pitchFamily="2" charset="0"/>
                      <a:ea typeface="Roboto" pitchFamily="2" charset="0"/>
                    </a:rPr>
                    <a:t>Credential đó được ký bằng private key của Issuer (theo chuẩn JSON-LD Signature hoặc SD-JWT).</a:t>
                  </a:r>
                </a:p>
              </p:txBody>
            </p:sp>
            <p:pic>
              <p:nvPicPr>
                <p:cNvPr id="79" name="Graphic 78" descr="Badge Tick1 with solid fill">
                  <a:extLst>
                    <a:ext uri="{FF2B5EF4-FFF2-40B4-BE49-F238E27FC236}">
                      <a16:creationId xmlns:a16="http://schemas.microsoft.com/office/drawing/2014/main" id="{CA0A5B8D-1DC9-AF32-073E-0C8377DA071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8101" y="2509878"/>
                  <a:ext cx="100903" cy="100903"/>
                </a:xfrm>
                <a:prstGeom prst="rect">
                  <a:avLst/>
                </a:prstGeom>
              </p:spPr>
            </p:pic>
          </p:grpSp>
          <p:grpSp>
            <p:nvGrpSpPr>
              <p:cNvPr id="67" name="Group 66">
                <a:extLst>
                  <a:ext uri="{FF2B5EF4-FFF2-40B4-BE49-F238E27FC236}">
                    <a16:creationId xmlns:a16="http://schemas.microsoft.com/office/drawing/2014/main" id="{2E72FB9D-C31C-B59C-99BC-C953B0E6C24C}"/>
                  </a:ext>
                </a:extLst>
              </p:cNvPr>
              <p:cNvGrpSpPr/>
              <p:nvPr/>
            </p:nvGrpSpPr>
            <p:grpSpPr>
              <a:xfrm>
                <a:off x="6594164" y="3483411"/>
                <a:ext cx="5096696" cy="461665"/>
                <a:chOff x="848101" y="2436704"/>
                <a:chExt cx="5096696" cy="461665"/>
              </a:xfrm>
            </p:grpSpPr>
            <p:sp>
              <p:nvSpPr>
                <p:cNvPr id="76" name="TextBox 75">
                  <a:extLst>
                    <a:ext uri="{FF2B5EF4-FFF2-40B4-BE49-F238E27FC236}">
                      <a16:creationId xmlns:a16="http://schemas.microsoft.com/office/drawing/2014/main" id="{F316505B-F6F3-CC29-D047-833939A6BF24}"/>
                    </a:ext>
                  </a:extLst>
                </p:cNvPr>
                <p:cNvSpPr txBox="1"/>
                <p:nvPr/>
              </p:nvSpPr>
              <p:spPr>
                <a:xfrm>
                  <a:off x="898553" y="2436704"/>
                  <a:ext cx="5046244" cy="461665"/>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Hash của credential hoặc metadata (issuance ID, timestamp, revocation pointer) được ghi lên Fabric Ledger để đảm bảo traceability</a:t>
                  </a:r>
                </a:p>
              </p:txBody>
            </p:sp>
            <p:pic>
              <p:nvPicPr>
                <p:cNvPr id="77" name="Graphic 76" descr="Badge Tick1 with solid fill">
                  <a:extLst>
                    <a:ext uri="{FF2B5EF4-FFF2-40B4-BE49-F238E27FC236}">
                      <a16:creationId xmlns:a16="http://schemas.microsoft.com/office/drawing/2014/main" id="{3AF8A872-84CC-4387-889E-452828F3204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8101" y="2509878"/>
                  <a:ext cx="100903" cy="100903"/>
                </a:xfrm>
                <a:prstGeom prst="rect">
                  <a:avLst/>
                </a:prstGeom>
              </p:spPr>
            </p:pic>
          </p:grpSp>
          <p:sp>
            <p:nvSpPr>
              <p:cNvPr id="68" name="Rectangle: Rounded Corners 67">
                <a:extLst>
                  <a:ext uri="{FF2B5EF4-FFF2-40B4-BE49-F238E27FC236}">
                    <a16:creationId xmlns:a16="http://schemas.microsoft.com/office/drawing/2014/main" id="{E20B7713-D9E3-E33B-EAB8-F9733BA615D8}"/>
                  </a:ext>
                </a:extLst>
              </p:cNvPr>
              <p:cNvSpPr/>
              <p:nvPr/>
            </p:nvSpPr>
            <p:spPr>
              <a:xfrm>
                <a:off x="6336803" y="4262438"/>
                <a:ext cx="5344938" cy="553998"/>
              </a:xfrm>
              <a:prstGeom prst="roundRect">
                <a:avLst/>
              </a:prstGeom>
              <a:solidFill>
                <a:srgbClr val="C1E5F5"/>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9" name="TextBox 68">
                <a:extLst>
                  <a:ext uri="{FF2B5EF4-FFF2-40B4-BE49-F238E27FC236}">
                    <a16:creationId xmlns:a16="http://schemas.microsoft.com/office/drawing/2014/main" id="{3DB3E844-F8C4-C37D-4049-9133F8640201}"/>
                  </a:ext>
                </a:extLst>
              </p:cNvPr>
              <p:cNvSpPr txBox="1"/>
              <p:nvPr/>
            </p:nvSpPr>
            <p:spPr>
              <a:xfrm>
                <a:off x="6828940" y="4308605"/>
                <a:ext cx="4778347" cy="461665"/>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Blockchain trở thành nguồn xác minh nguồn gốc (provenance) của credential mà không cần tiết lộ dữ liệu gốc.</a:t>
                </a:r>
              </a:p>
            </p:txBody>
          </p:sp>
          <p:pic>
            <p:nvPicPr>
              <p:cNvPr id="70" name="Graphic 69" descr="Direction with solid fill">
                <a:extLst>
                  <a:ext uri="{FF2B5EF4-FFF2-40B4-BE49-F238E27FC236}">
                    <a16:creationId xmlns:a16="http://schemas.microsoft.com/office/drawing/2014/main" id="{1DB70A6F-DD7D-55A4-26A7-07B10622AFC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423341" y="4409197"/>
                <a:ext cx="361073" cy="361073"/>
              </a:xfrm>
              <a:prstGeom prst="rect">
                <a:avLst/>
              </a:prstGeom>
            </p:spPr>
          </p:pic>
          <p:pic>
            <p:nvPicPr>
              <p:cNvPr id="71" name="Graphic 70" descr="Shredder with solid fill">
                <a:extLst>
                  <a:ext uri="{FF2B5EF4-FFF2-40B4-BE49-F238E27FC236}">
                    <a16:creationId xmlns:a16="http://schemas.microsoft.com/office/drawing/2014/main" id="{F1586F60-C43F-5709-95F3-932AC2B429A7}"/>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6135407" y="1827520"/>
                <a:ext cx="621864" cy="621864"/>
              </a:xfrm>
              <a:prstGeom prst="rect">
                <a:avLst/>
              </a:prstGeom>
            </p:spPr>
          </p:pic>
          <p:pic>
            <p:nvPicPr>
              <p:cNvPr id="72" name="Graphic 71" descr="Books on shelf outline">
                <a:extLst>
                  <a:ext uri="{FF2B5EF4-FFF2-40B4-BE49-F238E27FC236}">
                    <a16:creationId xmlns:a16="http://schemas.microsoft.com/office/drawing/2014/main" id="{34466A8A-F63A-15EF-F8D6-E1F5B88960C8}"/>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10568729" y="2153851"/>
                <a:ext cx="914400" cy="914400"/>
              </a:xfrm>
              <a:prstGeom prst="rect">
                <a:avLst/>
              </a:prstGeom>
            </p:spPr>
          </p:pic>
          <p:grpSp>
            <p:nvGrpSpPr>
              <p:cNvPr id="73" name="Group 72">
                <a:extLst>
                  <a:ext uri="{FF2B5EF4-FFF2-40B4-BE49-F238E27FC236}">
                    <a16:creationId xmlns:a16="http://schemas.microsoft.com/office/drawing/2014/main" id="{A3B6D08C-3804-2AB7-06D4-5A83375ABDD4}"/>
                  </a:ext>
                </a:extLst>
              </p:cNvPr>
              <p:cNvGrpSpPr/>
              <p:nvPr/>
            </p:nvGrpSpPr>
            <p:grpSpPr>
              <a:xfrm>
                <a:off x="6594164" y="2579579"/>
                <a:ext cx="4828799" cy="461665"/>
                <a:chOff x="848101" y="2436704"/>
                <a:chExt cx="4828799" cy="461665"/>
              </a:xfrm>
            </p:grpSpPr>
            <p:sp>
              <p:nvSpPr>
                <p:cNvPr id="74" name="TextBox 73">
                  <a:extLst>
                    <a:ext uri="{FF2B5EF4-FFF2-40B4-BE49-F238E27FC236}">
                      <a16:creationId xmlns:a16="http://schemas.microsoft.com/office/drawing/2014/main" id="{41107A69-47C1-BC40-BC2E-B45066DD850D}"/>
                    </a:ext>
                  </a:extLst>
                </p:cNvPr>
                <p:cNvSpPr txBox="1"/>
                <p:nvPr/>
              </p:nvSpPr>
              <p:spPr>
                <a:xfrm>
                  <a:off x="898553" y="2436704"/>
                  <a:ext cx="4778347" cy="461665"/>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Một Issuer (ví dụ: ngân hàng, cơ quan nhà nước) ký phát Verifiable Credential (VC) cho DID người dùng.</a:t>
                  </a:r>
                </a:p>
              </p:txBody>
            </p:sp>
            <p:pic>
              <p:nvPicPr>
                <p:cNvPr id="75" name="Graphic 74" descr="Badge Tick1 with solid fill">
                  <a:extLst>
                    <a:ext uri="{FF2B5EF4-FFF2-40B4-BE49-F238E27FC236}">
                      <a16:creationId xmlns:a16="http://schemas.microsoft.com/office/drawing/2014/main" id="{D379C7ED-454B-A600-FE97-CE3A3A0982D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8101" y="2509878"/>
                  <a:ext cx="100903" cy="100903"/>
                </a:xfrm>
                <a:prstGeom prst="rect">
                  <a:avLst/>
                </a:prstGeom>
              </p:spPr>
            </p:pic>
          </p:grpSp>
        </p:grpSp>
      </p:grpSp>
      <p:grpSp>
        <p:nvGrpSpPr>
          <p:cNvPr id="81" name="Group 80">
            <a:extLst>
              <a:ext uri="{FF2B5EF4-FFF2-40B4-BE49-F238E27FC236}">
                <a16:creationId xmlns:a16="http://schemas.microsoft.com/office/drawing/2014/main" id="{91195E9E-FC28-CDEE-1384-30909A6495BC}"/>
              </a:ext>
            </a:extLst>
          </p:cNvPr>
          <p:cNvGrpSpPr/>
          <p:nvPr/>
        </p:nvGrpSpPr>
        <p:grpSpPr>
          <a:xfrm>
            <a:off x="8553830" y="5415501"/>
            <a:ext cx="1014884" cy="1014884"/>
            <a:chOff x="2524185" y="5358757"/>
            <a:chExt cx="1014884" cy="1014884"/>
          </a:xfrm>
        </p:grpSpPr>
        <p:sp>
          <p:nvSpPr>
            <p:cNvPr id="82" name="Oval 81">
              <a:extLst>
                <a:ext uri="{FF2B5EF4-FFF2-40B4-BE49-F238E27FC236}">
                  <a16:creationId xmlns:a16="http://schemas.microsoft.com/office/drawing/2014/main" id="{9968AD5C-273C-D169-1712-07B45E58F727}"/>
                </a:ext>
              </a:extLst>
            </p:cNvPr>
            <p:cNvSpPr/>
            <p:nvPr/>
          </p:nvSpPr>
          <p:spPr>
            <a:xfrm>
              <a:off x="2524185" y="5358757"/>
              <a:ext cx="1014884" cy="1014884"/>
            </a:xfrm>
            <a:prstGeom prst="ellipse">
              <a:avLst/>
            </a:prstGeom>
            <a:solidFill>
              <a:srgbClr val="C1E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TextBox 82">
              <a:extLst>
                <a:ext uri="{FF2B5EF4-FFF2-40B4-BE49-F238E27FC236}">
                  <a16:creationId xmlns:a16="http://schemas.microsoft.com/office/drawing/2014/main" id="{C220EFFB-8BD0-1F91-D8E1-3218FA9EC3DE}"/>
                </a:ext>
              </a:extLst>
            </p:cNvPr>
            <p:cNvSpPr txBox="1"/>
            <p:nvPr/>
          </p:nvSpPr>
          <p:spPr>
            <a:xfrm>
              <a:off x="2631234" y="5512256"/>
              <a:ext cx="800786" cy="707886"/>
            </a:xfrm>
            <a:prstGeom prst="rect">
              <a:avLst/>
            </a:prstGeom>
            <a:noFill/>
          </p:spPr>
          <p:txBody>
            <a:bodyPr wrap="square" rtlCol="0">
              <a:spAutoFit/>
            </a:bodyPr>
            <a:lstStyle/>
            <a:p>
              <a:r>
                <a:rPr lang="en-US" sz="4000" b="1">
                  <a:solidFill>
                    <a:srgbClr val="255295"/>
                  </a:solidFill>
                  <a:latin typeface="Roboto" panose="02000000000000000000" pitchFamily="2" charset="0"/>
                  <a:ea typeface="Roboto" panose="02000000000000000000" pitchFamily="2" charset="0"/>
                </a:rPr>
                <a:t>04</a:t>
              </a:r>
            </a:p>
          </p:txBody>
        </p:sp>
      </p:grpSp>
      <p:grpSp>
        <p:nvGrpSpPr>
          <p:cNvPr id="84" name="Group 83">
            <a:extLst>
              <a:ext uri="{FF2B5EF4-FFF2-40B4-BE49-F238E27FC236}">
                <a16:creationId xmlns:a16="http://schemas.microsoft.com/office/drawing/2014/main" id="{FB971380-79F9-1F43-2AA8-FC4BA285DFBB}"/>
              </a:ext>
            </a:extLst>
          </p:cNvPr>
          <p:cNvGrpSpPr/>
          <p:nvPr/>
        </p:nvGrpSpPr>
        <p:grpSpPr>
          <a:xfrm>
            <a:off x="2690685" y="5415501"/>
            <a:ext cx="1014884" cy="1014884"/>
            <a:chOff x="2524185" y="5358757"/>
            <a:chExt cx="1014884" cy="1014884"/>
          </a:xfrm>
        </p:grpSpPr>
        <p:sp>
          <p:nvSpPr>
            <p:cNvPr id="85" name="Oval 84">
              <a:extLst>
                <a:ext uri="{FF2B5EF4-FFF2-40B4-BE49-F238E27FC236}">
                  <a16:creationId xmlns:a16="http://schemas.microsoft.com/office/drawing/2014/main" id="{F93A5F94-9581-3E16-A065-FB6771DBE695}"/>
                </a:ext>
              </a:extLst>
            </p:cNvPr>
            <p:cNvSpPr/>
            <p:nvPr/>
          </p:nvSpPr>
          <p:spPr>
            <a:xfrm>
              <a:off x="2524185" y="5358757"/>
              <a:ext cx="1014884" cy="1014884"/>
            </a:xfrm>
            <a:prstGeom prst="ellipse">
              <a:avLst/>
            </a:prstGeom>
            <a:solidFill>
              <a:srgbClr val="C1E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TextBox 85">
              <a:extLst>
                <a:ext uri="{FF2B5EF4-FFF2-40B4-BE49-F238E27FC236}">
                  <a16:creationId xmlns:a16="http://schemas.microsoft.com/office/drawing/2014/main" id="{4A0D2E17-CE6E-059F-EB9D-F859BA4425A9}"/>
                </a:ext>
              </a:extLst>
            </p:cNvPr>
            <p:cNvSpPr txBox="1"/>
            <p:nvPr/>
          </p:nvSpPr>
          <p:spPr>
            <a:xfrm>
              <a:off x="2631234" y="5512256"/>
              <a:ext cx="800786" cy="707886"/>
            </a:xfrm>
            <a:prstGeom prst="rect">
              <a:avLst/>
            </a:prstGeom>
            <a:noFill/>
          </p:spPr>
          <p:txBody>
            <a:bodyPr wrap="square" rtlCol="0">
              <a:spAutoFit/>
            </a:bodyPr>
            <a:lstStyle/>
            <a:p>
              <a:r>
                <a:rPr lang="en-US" sz="4000" b="1">
                  <a:solidFill>
                    <a:srgbClr val="255295"/>
                  </a:solidFill>
                  <a:latin typeface="Roboto" panose="02000000000000000000" pitchFamily="2" charset="0"/>
                  <a:ea typeface="Roboto" panose="02000000000000000000" pitchFamily="2" charset="0"/>
                </a:rPr>
                <a:t>03</a:t>
              </a:r>
            </a:p>
          </p:txBody>
        </p:sp>
      </p:grpSp>
    </p:spTree>
    <p:extLst>
      <p:ext uri="{BB962C8B-B14F-4D97-AF65-F5344CB8AC3E}">
        <p14:creationId xmlns:p14="http://schemas.microsoft.com/office/powerpoint/2010/main" val="2475125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 blue cubes connected to a black background&#10;&#10;AI-generated content may be incorrect.">
            <a:extLst>
              <a:ext uri="{FF2B5EF4-FFF2-40B4-BE49-F238E27FC236}">
                <a16:creationId xmlns:a16="http://schemas.microsoft.com/office/drawing/2014/main" id="{670BF6F8-4F18-2890-68CE-596EB3671777}"/>
              </a:ext>
            </a:extLst>
          </p:cNvPr>
          <p:cNvPicPr>
            <a:picLocks noChangeAspect="1"/>
          </p:cNvPicPr>
          <p:nvPr/>
        </p:nvPicPr>
        <p:blipFill>
          <a:blip r:embed="rId2">
            <a:lum bright="70000" contrast="-70000"/>
            <a:alphaModFix amt="70000"/>
            <a:extLst>
              <a:ext uri="{BEBA8EAE-BF5A-486C-A8C5-ECC9F3942E4B}">
                <a14:imgProps xmlns:a14="http://schemas.microsoft.com/office/drawing/2010/main">
                  <a14:imgLayer r:embed="rId3">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1809365" y="252048"/>
            <a:ext cx="10368062" cy="6301737"/>
          </a:xfrm>
          <a:prstGeom prst="rect">
            <a:avLst/>
          </a:prstGeom>
        </p:spPr>
      </p:pic>
      <p:sp>
        <p:nvSpPr>
          <p:cNvPr id="80" name="Rectangle 79">
            <a:extLst>
              <a:ext uri="{FF2B5EF4-FFF2-40B4-BE49-F238E27FC236}">
                <a16:creationId xmlns:a16="http://schemas.microsoft.com/office/drawing/2014/main" id="{01BE6901-7551-FCD7-CB5C-A7B77E5963F9}"/>
              </a:ext>
            </a:extLst>
          </p:cNvPr>
          <p:cNvSpPr/>
          <p:nvPr/>
        </p:nvSpPr>
        <p:spPr>
          <a:xfrm>
            <a:off x="0" y="0"/>
            <a:ext cx="1893248" cy="6858000"/>
          </a:xfrm>
          <a:prstGeom prst="rect">
            <a:avLst/>
          </a:prstGeom>
          <a:solidFill>
            <a:srgbClr val="C1E5F5">
              <a:alpha val="3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2" name="Group 1">
            <a:extLst>
              <a:ext uri="{FF2B5EF4-FFF2-40B4-BE49-F238E27FC236}">
                <a16:creationId xmlns:a16="http://schemas.microsoft.com/office/drawing/2014/main" id="{D12C3FEC-ADCC-F4E7-D4D6-34C132A92EBA}"/>
              </a:ext>
            </a:extLst>
          </p:cNvPr>
          <p:cNvGrpSpPr/>
          <p:nvPr/>
        </p:nvGrpSpPr>
        <p:grpSpPr>
          <a:xfrm>
            <a:off x="-72428" y="162220"/>
            <a:ext cx="5949353" cy="1015663"/>
            <a:chOff x="-72428" y="-75905"/>
            <a:chExt cx="5949353" cy="1015663"/>
          </a:xfrm>
        </p:grpSpPr>
        <p:sp>
          <p:nvSpPr>
            <p:cNvPr id="3" name="TextBox 2">
              <a:extLst>
                <a:ext uri="{FF2B5EF4-FFF2-40B4-BE49-F238E27FC236}">
                  <a16:creationId xmlns:a16="http://schemas.microsoft.com/office/drawing/2014/main" id="{3455B5B7-024B-ABDD-00C2-E81C16AE484F}"/>
                </a:ext>
              </a:extLst>
            </p:cNvPr>
            <p:cNvSpPr txBox="1"/>
            <p:nvPr/>
          </p:nvSpPr>
          <p:spPr>
            <a:xfrm>
              <a:off x="253489" y="-75905"/>
              <a:ext cx="5623436" cy="1015663"/>
            </a:xfrm>
            <a:prstGeom prst="rect">
              <a:avLst/>
            </a:prstGeom>
            <a:noFill/>
          </p:spPr>
          <p:txBody>
            <a:bodyPr wrap="square" rtlCol="0">
              <a:spAutoFit/>
            </a:bodyPr>
            <a:lstStyle/>
            <a:p>
              <a:r>
                <a:rPr lang="en-US" sz="3000" b="1" dirty="0">
                  <a:solidFill>
                    <a:srgbClr val="255295"/>
                  </a:solidFill>
                  <a:latin typeface="Roboto" pitchFamily="2" charset="0"/>
                  <a:ea typeface="Roboto" pitchFamily="2" charset="0"/>
                </a:rPr>
                <a:t>VAI TRÒ TỪNG LỚP </a:t>
              </a:r>
            </a:p>
            <a:p>
              <a:r>
                <a:rPr lang="en-US" sz="3000" b="1" dirty="0">
                  <a:solidFill>
                    <a:srgbClr val="255295"/>
                  </a:solidFill>
                  <a:latin typeface="Roboto" pitchFamily="2" charset="0"/>
                  <a:ea typeface="Roboto" pitchFamily="2" charset="0"/>
                </a:rPr>
                <a:t>TRONG HẠ TẦNG </a:t>
              </a:r>
              <a:r>
                <a:rPr lang="en-US" sz="3000" b="1" dirty="0" err="1">
                  <a:solidFill>
                    <a:srgbClr val="255295"/>
                  </a:solidFill>
                  <a:latin typeface="Roboto" pitchFamily="2" charset="0"/>
                  <a:ea typeface="Roboto" pitchFamily="2" charset="0"/>
                </a:rPr>
                <a:t>QUANTERA</a:t>
              </a:r>
              <a:endParaRPr lang="vi-VN" sz="3000" b="1" dirty="0">
                <a:solidFill>
                  <a:srgbClr val="255295"/>
                </a:solidFill>
                <a:latin typeface="Roboto" pitchFamily="2" charset="0"/>
                <a:ea typeface="Roboto" pitchFamily="2" charset="0"/>
              </a:endParaRPr>
            </a:p>
          </p:txBody>
        </p:sp>
        <p:sp>
          <p:nvSpPr>
            <p:cNvPr id="4" name="Rectangle: Rounded Corners 3">
              <a:extLst>
                <a:ext uri="{FF2B5EF4-FFF2-40B4-BE49-F238E27FC236}">
                  <a16:creationId xmlns:a16="http://schemas.microsoft.com/office/drawing/2014/main" id="{9139DA06-3DA5-5069-4116-93A511A8584A}"/>
                </a:ext>
              </a:extLst>
            </p:cNvPr>
            <p:cNvSpPr/>
            <p:nvPr/>
          </p:nvSpPr>
          <p:spPr>
            <a:xfrm>
              <a:off x="-72428" y="28576"/>
              <a:ext cx="224828" cy="804344"/>
            </a:xfrm>
            <a:prstGeom prst="roundRect">
              <a:avLst/>
            </a:prstGeom>
            <a:solidFill>
              <a:srgbClr val="255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27" name="Group 26">
            <a:extLst>
              <a:ext uri="{FF2B5EF4-FFF2-40B4-BE49-F238E27FC236}">
                <a16:creationId xmlns:a16="http://schemas.microsoft.com/office/drawing/2014/main" id="{58A2DF49-BDDD-68C4-A1B6-0A0DADA3E040}"/>
              </a:ext>
            </a:extLst>
          </p:cNvPr>
          <p:cNvGrpSpPr/>
          <p:nvPr/>
        </p:nvGrpSpPr>
        <p:grpSpPr>
          <a:xfrm>
            <a:off x="2580892" y="2117690"/>
            <a:ext cx="4232786" cy="1695450"/>
            <a:chOff x="371475" y="1438276"/>
            <a:chExt cx="4232786" cy="1695450"/>
          </a:xfrm>
        </p:grpSpPr>
        <p:grpSp>
          <p:nvGrpSpPr>
            <p:cNvPr id="26" name="Group 25">
              <a:extLst>
                <a:ext uri="{FF2B5EF4-FFF2-40B4-BE49-F238E27FC236}">
                  <a16:creationId xmlns:a16="http://schemas.microsoft.com/office/drawing/2014/main" id="{AF2AC760-9AB2-277A-662D-AB7A9CD23EEC}"/>
                </a:ext>
              </a:extLst>
            </p:cNvPr>
            <p:cNvGrpSpPr/>
            <p:nvPr/>
          </p:nvGrpSpPr>
          <p:grpSpPr>
            <a:xfrm>
              <a:off x="371475" y="1438276"/>
              <a:ext cx="4232785" cy="1695450"/>
              <a:chOff x="371475" y="1438276"/>
              <a:chExt cx="4232785" cy="1695450"/>
            </a:xfrm>
          </p:grpSpPr>
          <p:sp>
            <p:nvSpPr>
              <p:cNvPr id="5" name="Rectangle: Rounded Corners 4">
                <a:extLst>
                  <a:ext uri="{FF2B5EF4-FFF2-40B4-BE49-F238E27FC236}">
                    <a16:creationId xmlns:a16="http://schemas.microsoft.com/office/drawing/2014/main" id="{2FE2A4D7-D867-0470-3A20-167C594BFF02}"/>
                  </a:ext>
                </a:extLst>
              </p:cNvPr>
              <p:cNvSpPr/>
              <p:nvPr/>
            </p:nvSpPr>
            <p:spPr>
              <a:xfrm>
                <a:off x="371475" y="1438276"/>
                <a:ext cx="4232785" cy="1695450"/>
              </a:xfrm>
              <a:prstGeom prst="roundRect">
                <a:avLst>
                  <a:gd name="adj" fmla="val 12026"/>
                </a:avLst>
              </a:prstGeom>
              <a:solidFill>
                <a:srgbClr val="C1E5F5">
                  <a:alpha val="20000"/>
                </a:srgbClr>
              </a:solidFill>
              <a:ln>
                <a:solidFill>
                  <a:srgbClr val="C1E5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4" name="TextBox 13">
                <a:extLst>
                  <a:ext uri="{FF2B5EF4-FFF2-40B4-BE49-F238E27FC236}">
                    <a16:creationId xmlns:a16="http://schemas.microsoft.com/office/drawing/2014/main" id="{DB9E8373-6257-A41C-8094-CF6DBE33DED8}"/>
                  </a:ext>
                </a:extLst>
              </p:cNvPr>
              <p:cNvSpPr txBox="1"/>
              <p:nvPr/>
            </p:nvSpPr>
            <p:spPr>
              <a:xfrm>
                <a:off x="1034227" y="1580681"/>
                <a:ext cx="2552700" cy="338554"/>
              </a:xfrm>
              <a:prstGeom prst="rect">
                <a:avLst/>
              </a:prstGeom>
              <a:noFill/>
            </p:spPr>
            <p:txBody>
              <a:bodyPr wrap="square" rtlCol="0">
                <a:spAutoFit/>
              </a:bodyPr>
              <a:lstStyle/>
              <a:p>
                <a:pPr algn="ctr"/>
                <a:r>
                  <a:rPr lang="vi-VN" sz="1600" b="1" dirty="0">
                    <a:solidFill>
                      <a:srgbClr val="255295"/>
                    </a:solidFill>
                    <a:latin typeface="Roboto" pitchFamily="2" charset="0"/>
                    <a:ea typeface="Roboto" pitchFamily="2" charset="0"/>
                  </a:rPr>
                  <a:t>IDENTITY LAYER</a:t>
                </a:r>
              </a:p>
            </p:txBody>
          </p:sp>
        </p:grpSp>
        <p:grpSp>
          <p:nvGrpSpPr>
            <p:cNvPr id="12" name="Group 11">
              <a:extLst>
                <a:ext uri="{FF2B5EF4-FFF2-40B4-BE49-F238E27FC236}">
                  <a16:creationId xmlns:a16="http://schemas.microsoft.com/office/drawing/2014/main" id="{27B60D0E-054C-FCAE-5DB0-8061C537F279}"/>
                </a:ext>
              </a:extLst>
            </p:cNvPr>
            <p:cNvGrpSpPr/>
            <p:nvPr/>
          </p:nvGrpSpPr>
          <p:grpSpPr>
            <a:xfrm>
              <a:off x="504825" y="2018183"/>
              <a:ext cx="400050" cy="400050"/>
              <a:chOff x="504825" y="2362200"/>
              <a:chExt cx="400050" cy="400050"/>
            </a:xfrm>
          </p:grpSpPr>
          <p:sp>
            <p:nvSpPr>
              <p:cNvPr id="6" name="Rectangle: Rounded Corners 5">
                <a:extLst>
                  <a:ext uri="{FF2B5EF4-FFF2-40B4-BE49-F238E27FC236}">
                    <a16:creationId xmlns:a16="http://schemas.microsoft.com/office/drawing/2014/main" id="{A18969CA-E5F6-08CB-D190-4FAF3F888A65}"/>
                  </a:ext>
                </a:extLst>
              </p:cNvPr>
              <p:cNvSpPr/>
              <p:nvPr/>
            </p:nvSpPr>
            <p:spPr>
              <a:xfrm>
                <a:off x="504825" y="2362200"/>
                <a:ext cx="400050" cy="400050"/>
              </a:xfrm>
              <a:prstGeom prst="roundRect">
                <a:avLst/>
              </a:prstGeom>
              <a:solidFill>
                <a:srgbClr val="C1E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11" name="Graphic 10" descr="Single gear with solid fill">
                <a:extLst>
                  <a:ext uri="{FF2B5EF4-FFF2-40B4-BE49-F238E27FC236}">
                    <a16:creationId xmlns:a16="http://schemas.microsoft.com/office/drawing/2014/main" id="{915C2432-9A6C-D0C3-62FF-10E699D8C3F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3875" y="2386012"/>
                <a:ext cx="352425" cy="352425"/>
              </a:xfrm>
              <a:prstGeom prst="rect">
                <a:avLst/>
              </a:prstGeom>
            </p:spPr>
          </p:pic>
        </p:grpSp>
        <p:sp>
          <p:nvSpPr>
            <p:cNvPr id="15" name="TextBox 14">
              <a:extLst>
                <a:ext uri="{FF2B5EF4-FFF2-40B4-BE49-F238E27FC236}">
                  <a16:creationId xmlns:a16="http://schemas.microsoft.com/office/drawing/2014/main" id="{54867638-817B-18B4-7D89-0D81FBE9E71F}"/>
                </a:ext>
              </a:extLst>
            </p:cNvPr>
            <p:cNvSpPr txBox="1"/>
            <p:nvPr/>
          </p:nvSpPr>
          <p:spPr>
            <a:xfrm>
              <a:off x="895351" y="2079709"/>
              <a:ext cx="3708909"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Tạo và quản lý DID, ánh xạ với eID/VNeID/eKYC</a:t>
              </a:r>
            </a:p>
          </p:txBody>
        </p:sp>
        <p:grpSp>
          <p:nvGrpSpPr>
            <p:cNvPr id="13" name="Group 12">
              <a:extLst>
                <a:ext uri="{FF2B5EF4-FFF2-40B4-BE49-F238E27FC236}">
                  <a16:creationId xmlns:a16="http://schemas.microsoft.com/office/drawing/2014/main" id="{266E1077-B578-0F25-B0DE-195DF73F2789}"/>
                </a:ext>
              </a:extLst>
            </p:cNvPr>
            <p:cNvGrpSpPr/>
            <p:nvPr/>
          </p:nvGrpSpPr>
          <p:grpSpPr>
            <a:xfrm>
              <a:off x="500062" y="2496815"/>
              <a:ext cx="400050" cy="400050"/>
              <a:chOff x="504825" y="3028950"/>
              <a:chExt cx="400050" cy="400050"/>
            </a:xfrm>
          </p:grpSpPr>
          <p:sp>
            <p:nvSpPr>
              <p:cNvPr id="7" name="Rectangle: Rounded Corners 6">
                <a:extLst>
                  <a:ext uri="{FF2B5EF4-FFF2-40B4-BE49-F238E27FC236}">
                    <a16:creationId xmlns:a16="http://schemas.microsoft.com/office/drawing/2014/main" id="{3834A99D-6FF9-21E2-44B0-C871DE24CB84}"/>
                  </a:ext>
                </a:extLst>
              </p:cNvPr>
              <p:cNvSpPr/>
              <p:nvPr/>
            </p:nvSpPr>
            <p:spPr>
              <a:xfrm>
                <a:off x="504825" y="3028950"/>
                <a:ext cx="400050" cy="400050"/>
              </a:xfrm>
              <a:prstGeom prst="roundRect">
                <a:avLst/>
              </a:prstGeom>
              <a:solidFill>
                <a:srgbClr val="255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9" name="Graphic 8" descr="Blockchain with solid fill">
                <a:extLst>
                  <a:ext uri="{FF2B5EF4-FFF2-40B4-BE49-F238E27FC236}">
                    <a16:creationId xmlns:a16="http://schemas.microsoft.com/office/drawing/2014/main" id="{9133F8B9-037F-721D-6820-A0BD2CF3CA1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33400" y="3048000"/>
                <a:ext cx="342900" cy="342900"/>
              </a:xfrm>
              <a:prstGeom prst="rect">
                <a:avLst/>
              </a:prstGeom>
            </p:spPr>
          </p:pic>
        </p:grpSp>
        <p:sp>
          <p:nvSpPr>
            <p:cNvPr id="16" name="TextBox 15">
              <a:extLst>
                <a:ext uri="{FF2B5EF4-FFF2-40B4-BE49-F238E27FC236}">
                  <a16:creationId xmlns:a16="http://schemas.microsoft.com/office/drawing/2014/main" id="{FF11471D-F295-16C3-166B-2F3F3519CF19}"/>
                </a:ext>
              </a:extLst>
            </p:cNvPr>
            <p:cNvSpPr txBox="1"/>
            <p:nvPr/>
          </p:nvSpPr>
          <p:spPr>
            <a:xfrm>
              <a:off x="904877" y="2558341"/>
              <a:ext cx="3699384"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Walt.id SSI Kit + DID Registry chaincode.</a:t>
              </a:r>
            </a:p>
          </p:txBody>
        </p:sp>
      </p:grpSp>
      <p:grpSp>
        <p:nvGrpSpPr>
          <p:cNvPr id="30" name="Group 29">
            <a:extLst>
              <a:ext uri="{FF2B5EF4-FFF2-40B4-BE49-F238E27FC236}">
                <a16:creationId xmlns:a16="http://schemas.microsoft.com/office/drawing/2014/main" id="{E44A2EBA-8FA2-305C-0FCB-83A725421AE0}"/>
              </a:ext>
            </a:extLst>
          </p:cNvPr>
          <p:cNvGrpSpPr/>
          <p:nvPr/>
        </p:nvGrpSpPr>
        <p:grpSpPr>
          <a:xfrm>
            <a:off x="329642" y="3330293"/>
            <a:ext cx="1318135" cy="400050"/>
            <a:chOff x="405890" y="1414761"/>
            <a:chExt cx="1318135" cy="400050"/>
          </a:xfrm>
        </p:grpSpPr>
        <p:grpSp>
          <p:nvGrpSpPr>
            <p:cNvPr id="20" name="Group 19">
              <a:extLst>
                <a:ext uri="{FF2B5EF4-FFF2-40B4-BE49-F238E27FC236}">
                  <a16:creationId xmlns:a16="http://schemas.microsoft.com/office/drawing/2014/main" id="{DF2FBFF5-3A2E-5D29-73D5-AA51DF1F2CB3}"/>
                </a:ext>
              </a:extLst>
            </p:cNvPr>
            <p:cNvGrpSpPr/>
            <p:nvPr/>
          </p:nvGrpSpPr>
          <p:grpSpPr>
            <a:xfrm>
              <a:off x="405890" y="1414761"/>
              <a:ext cx="400050" cy="400050"/>
              <a:chOff x="504825" y="2362200"/>
              <a:chExt cx="400050" cy="400050"/>
            </a:xfrm>
          </p:grpSpPr>
          <p:sp>
            <p:nvSpPr>
              <p:cNvPr id="21" name="Rectangle: Rounded Corners 20">
                <a:extLst>
                  <a:ext uri="{FF2B5EF4-FFF2-40B4-BE49-F238E27FC236}">
                    <a16:creationId xmlns:a16="http://schemas.microsoft.com/office/drawing/2014/main" id="{E3D42988-61C5-CB6A-C27B-B3294D059D07}"/>
                  </a:ext>
                </a:extLst>
              </p:cNvPr>
              <p:cNvSpPr/>
              <p:nvPr/>
            </p:nvSpPr>
            <p:spPr>
              <a:xfrm>
                <a:off x="504825" y="2362200"/>
                <a:ext cx="400050" cy="400050"/>
              </a:xfrm>
              <a:prstGeom prst="roundRect">
                <a:avLst/>
              </a:prstGeom>
              <a:solidFill>
                <a:srgbClr val="C1E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22" name="Graphic 21" descr="Single gear with solid fill">
                <a:extLst>
                  <a:ext uri="{FF2B5EF4-FFF2-40B4-BE49-F238E27FC236}">
                    <a16:creationId xmlns:a16="http://schemas.microsoft.com/office/drawing/2014/main" id="{12FC9069-70A6-5526-A19B-94BE2CCD025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3875" y="2386012"/>
                <a:ext cx="352425" cy="352425"/>
              </a:xfrm>
              <a:prstGeom prst="rect">
                <a:avLst/>
              </a:prstGeom>
            </p:spPr>
          </p:pic>
        </p:grpSp>
        <p:sp>
          <p:nvSpPr>
            <p:cNvPr id="28" name="TextBox 27">
              <a:extLst>
                <a:ext uri="{FF2B5EF4-FFF2-40B4-BE49-F238E27FC236}">
                  <a16:creationId xmlns:a16="http://schemas.microsoft.com/office/drawing/2014/main" id="{C888FA43-FE95-68DB-C59A-C14345603D56}"/>
                </a:ext>
              </a:extLst>
            </p:cNvPr>
            <p:cNvSpPr txBox="1"/>
            <p:nvPr/>
          </p:nvSpPr>
          <p:spPr>
            <a:xfrm>
              <a:off x="824990" y="1476287"/>
              <a:ext cx="899035"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Vai trò</a:t>
              </a:r>
            </a:p>
          </p:txBody>
        </p:sp>
      </p:grpSp>
      <p:grpSp>
        <p:nvGrpSpPr>
          <p:cNvPr id="31" name="Group 30">
            <a:extLst>
              <a:ext uri="{FF2B5EF4-FFF2-40B4-BE49-F238E27FC236}">
                <a16:creationId xmlns:a16="http://schemas.microsoft.com/office/drawing/2014/main" id="{E8852EE3-BC2B-A1A6-8DAD-50683487CBC1}"/>
              </a:ext>
            </a:extLst>
          </p:cNvPr>
          <p:cNvGrpSpPr/>
          <p:nvPr/>
        </p:nvGrpSpPr>
        <p:grpSpPr>
          <a:xfrm>
            <a:off x="324879" y="3978108"/>
            <a:ext cx="1520696" cy="400050"/>
            <a:chOff x="2544253" y="1441044"/>
            <a:chExt cx="1520696" cy="400050"/>
          </a:xfrm>
        </p:grpSpPr>
        <p:grpSp>
          <p:nvGrpSpPr>
            <p:cNvPr id="23" name="Group 22">
              <a:extLst>
                <a:ext uri="{FF2B5EF4-FFF2-40B4-BE49-F238E27FC236}">
                  <a16:creationId xmlns:a16="http://schemas.microsoft.com/office/drawing/2014/main" id="{D589067F-7202-7D62-CFD5-89A6B21A62B7}"/>
                </a:ext>
              </a:extLst>
            </p:cNvPr>
            <p:cNvGrpSpPr/>
            <p:nvPr/>
          </p:nvGrpSpPr>
          <p:grpSpPr>
            <a:xfrm>
              <a:off x="2544253" y="1441044"/>
              <a:ext cx="400050" cy="400050"/>
              <a:chOff x="504825" y="3028950"/>
              <a:chExt cx="400050" cy="400050"/>
            </a:xfrm>
          </p:grpSpPr>
          <p:sp>
            <p:nvSpPr>
              <p:cNvPr id="24" name="Rectangle: Rounded Corners 23">
                <a:extLst>
                  <a:ext uri="{FF2B5EF4-FFF2-40B4-BE49-F238E27FC236}">
                    <a16:creationId xmlns:a16="http://schemas.microsoft.com/office/drawing/2014/main" id="{4A3BD001-DC37-1409-6231-A668405FCEC6}"/>
                  </a:ext>
                </a:extLst>
              </p:cNvPr>
              <p:cNvSpPr/>
              <p:nvPr/>
            </p:nvSpPr>
            <p:spPr>
              <a:xfrm>
                <a:off x="504825" y="3028950"/>
                <a:ext cx="400050" cy="400050"/>
              </a:xfrm>
              <a:prstGeom prst="roundRect">
                <a:avLst/>
              </a:prstGeom>
              <a:solidFill>
                <a:srgbClr val="255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25" name="Graphic 24" descr="Blockchain with solid fill">
                <a:extLst>
                  <a:ext uri="{FF2B5EF4-FFF2-40B4-BE49-F238E27FC236}">
                    <a16:creationId xmlns:a16="http://schemas.microsoft.com/office/drawing/2014/main" id="{C61BB2BD-0CA5-12E7-505E-7C29B1E935C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33400" y="3048000"/>
                <a:ext cx="342900" cy="342900"/>
              </a:xfrm>
              <a:prstGeom prst="rect">
                <a:avLst/>
              </a:prstGeom>
            </p:spPr>
          </p:pic>
        </p:grpSp>
        <p:sp>
          <p:nvSpPr>
            <p:cNvPr id="29" name="TextBox 28">
              <a:extLst>
                <a:ext uri="{FF2B5EF4-FFF2-40B4-BE49-F238E27FC236}">
                  <a16:creationId xmlns:a16="http://schemas.microsoft.com/office/drawing/2014/main" id="{4A0234E1-0F5D-7887-C333-EEEE0BBBA5EC}"/>
                </a:ext>
              </a:extLst>
            </p:cNvPr>
            <p:cNvSpPr txBox="1"/>
            <p:nvPr/>
          </p:nvSpPr>
          <p:spPr>
            <a:xfrm>
              <a:off x="3012820" y="1502570"/>
              <a:ext cx="1052129"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Công nghệ</a:t>
              </a:r>
            </a:p>
          </p:txBody>
        </p:sp>
      </p:grpSp>
      <p:grpSp>
        <p:nvGrpSpPr>
          <p:cNvPr id="32" name="Group 31">
            <a:extLst>
              <a:ext uri="{FF2B5EF4-FFF2-40B4-BE49-F238E27FC236}">
                <a16:creationId xmlns:a16="http://schemas.microsoft.com/office/drawing/2014/main" id="{E40283CE-AA35-B86F-0CB1-FD8855FCFCC6}"/>
              </a:ext>
            </a:extLst>
          </p:cNvPr>
          <p:cNvGrpSpPr/>
          <p:nvPr/>
        </p:nvGrpSpPr>
        <p:grpSpPr>
          <a:xfrm>
            <a:off x="2580891" y="3953248"/>
            <a:ext cx="4232786" cy="1695450"/>
            <a:chOff x="371475" y="1438276"/>
            <a:chExt cx="4232786" cy="1695450"/>
          </a:xfrm>
        </p:grpSpPr>
        <p:grpSp>
          <p:nvGrpSpPr>
            <p:cNvPr id="33" name="Group 32">
              <a:extLst>
                <a:ext uri="{FF2B5EF4-FFF2-40B4-BE49-F238E27FC236}">
                  <a16:creationId xmlns:a16="http://schemas.microsoft.com/office/drawing/2014/main" id="{36701D94-78B3-AD80-3D4C-F1B936DB7CC5}"/>
                </a:ext>
              </a:extLst>
            </p:cNvPr>
            <p:cNvGrpSpPr/>
            <p:nvPr/>
          </p:nvGrpSpPr>
          <p:grpSpPr>
            <a:xfrm>
              <a:off x="371475" y="1438276"/>
              <a:ext cx="4232785" cy="1695450"/>
              <a:chOff x="371475" y="1438276"/>
              <a:chExt cx="4232785" cy="1695450"/>
            </a:xfrm>
          </p:grpSpPr>
          <p:sp>
            <p:nvSpPr>
              <p:cNvPr id="42" name="Rectangle: Rounded Corners 41">
                <a:extLst>
                  <a:ext uri="{FF2B5EF4-FFF2-40B4-BE49-F238E27FC236}">
                    <a16:creationId xmlns:a16="http://schemas.microsoft.com/office/drawing/2014/main" id="{CA100D44-7E49-7ED0-11ED-D10FA9A67EB2}"/>
                  </a:ext>
                </a:extLst>
              </p:cNvPr>
              <p:cNvSpPr/>
              <p:nvPr/>
            </p:nvSpPr>
            <p:spPr>
              <a:xfrm>
                <a:off x="371475" y="1438276"/>
                <a:ext cx="4232785" cy="1695450"/>
              </a:xfrm>
              <a:prstGeom prst="roundRect">
                <a:avLst>
                  <a:gd name="adj" fmla="val 12026"/>
                </a:avLst>
              </a:prstGeom>
              <a:solidFill>
                <a:srgbClr val="C1E5F5">
                  <a:alpha val="20000"/>
                </a:srgbClr>
              </a:solidFill>
              <a:ln>
                <a:solidFill>
                  <a:srgbClr val="C1E5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43" name="TextBox 42">
                <a:extLst>
                  <a:ext uri="{FF2B5EF4-FFF2-40B4-BE49-F238E27FC236}">
                    <a16:creationId xmlns:a16="http://schemas.microsoft.com/office/drawing/2014/main" id="{C5C60CE3-8DD4-BB80-0A9B-9A8DEE7D074A}"/>
                  </a:ext>
                </a:extLst>
              </p:cNvPr>
              <p:cNvSpPr txBox="1"/>
              <p:nvPr/>
            </p:nvSpPr>
            <p:spPr>
              <a:xfrm>
                <a:off x="1211517" y="1612046"/>
                <a:ext cx="2552700" cy="338554"/>
              </a:xfrm>
              <a:prstGeom prst="rect">
                <a:avLst/>
              </a:prstGeom>
              <a:noFill/>
            </p:spPr>
            <p:txBody>
              <a:bodyPr wrap="square" rtlCol="0">
                <a:spAutoFit/>
              </a:bodyPr>
              <a:lstStyle/>
              <a:p>
                <a:pPr algn="ctr"/>
                <a:r>
                  <a:rPr lang="vi-VN" sz="1600" b="1" dirty="0">
                    <a:solidFill>
                      <a:srgbClr val="255295"/>
                    </a:solidFill>
                    <a:latin typeface="Roboto" pitchFamily="2" charset="0"/>
                    <a:ea typeface="Roboto" pitchFamily="2" charset="0"/>
                  </a:rPr>
                  <a:t>CREDENTIAL LAYER</a:t>
                </a:r>
              </a:p>
            </p:txBody>
          </p:sp>
        </p:grpSp>
        <p:grpSp>
          <p:nvGrpSpPr>
            <p:cNvPr id="34" name="Group 33">
              <a:extLst>
                <a:ext uri="{FF2B5EF4-FFF2-40B4-BE49-F238E27FC236}">
                  <a16:creationId xmlns:a16="http://schemas.microsoft.com/office/drawing/2014/main" id="{E3B659FE-2194-DAC9-77CC-9701639E7790}"/>
                </a:ext>
              </a:extLst>
            </p:cNvPr>
            <p:cNvGrpSpPr/>
            <p:nvPr/>
          </p:nvGrpSpPr>
          <p:grpSpPr>
            <a:xfrm>
              <a:off x="504825" y="2018183"/>
              <a:ext cx="400050" cy="400050"/>
              <a:chOff x="504825" y="2362200"/>
              <a:chExt cx="400050" cy="400050"/>
            </a:xfrm>
          </p:grpSpPr>
          <p:sp>
            <p:nvSpPr>
              <p:cNvPr id="40" name="Rectangle: Rounded Corners 39">
                <a:extLst>
                  <a:ext uri="{FF2B5EF4-FFF2-40B4-BE49-F238E27FC236}">
                    <a16:creationId xmlns:a16="http://schemas.microsoft.com/office/drawing/2014/main" id="{D467167C-0509-FFD6-0988-0DE25E61969A}"/>
                  </a:ext>
                </a:extLst>
              </p:cNvPr>
              <p:cNvSpPr/>
              <p:nvPr/>
            </p:nvSpPr>
            <p:spPr>
              <a:xfrm>
                <a:off x="504825" y="2362200"/>
                <a:ext cx="400050" cy="400050"/>
              </a:xfrm>
              <a:prstGeom prst="roundRect">
                <a:avLst/>
              </a:prstGeom>
              <a:solidFill>
                <a:srgbClr val="C1E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41" name="Graphic 40" descr="Single gear with solid fill">
                <a:extLst>
                  <a:ext uri="{FF2B5EF4-FFF2-40B4-BE49-F238E27FC236}">
                    <a16:creationId xmlns:a16="http://schemas.microsoft.com/office/drawing/2014/main" id="{D14B2508-5673-47E9-C022-725F1A01374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3875" y="2386012"/>
                <a:ext cx="352425" cy="352425"/>
              </a:xfrm>
              <a:prstGeom prst="rect">
                <a:avLst/>
              </a:prstGeom>
            </p:spPr>
          </p:pic>
        </p:grpSp>
        <p:sp>
          <p:nvSpPr>
            <p:cNvPr id="35" name="TextBox 34">
              <a:extLst>
                <a:ext uri="{FF2B5EF4-FFF2-40B4-BE49-F238E27FC236}">
                  <a16:creationId xmlns:a16="http://schemas.microsoft.com/office/drawing/2014/main" id="{232216A3-857E-4978-4A07-CAF8050BD544}"/>
                </a:ext>
              </a:extLst>
            </p:cNvPr>
            <p:cNvSpPr txBox="1"/>
            <p:nvPr/>
          </p:nvSpPr>
          <p:spPr>
            <a:xfrm>
              <a:off x="895351" y="2079709"/>
              <a:ext cx="3708909"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Phát hành &amp; lưu trữ Verifiable Credentials (VCs)</a:t>
              </a:r>
            </a:p>
          </p:txBody>
        </p:sp>
        <p:grpSp>
          <p:nvGrpSpPr>
            <p:cNvPr id="36" name="Group 35">
              <a:extLst>
                <a:ext uri="{FF2B5EF4-FFF2-40B4-BE49-F238E27FC236}">
                  <a16:creationId xmlns:a16="http://schemas.microsoft.com/office/drawing/2014/main" id="{83A409F0-866D-C62D-3A20-0609CB5C7FDD}"/>
                </a:ext>
              </a:extLst>
            </p:cNvPr>
            <p:cNvGrpSpPr/>
            <p:nvPr/>
          </p:nvGrpSpPr>
          <p:grpSpPr>
            <a:xfrm>
              <a:off x="500062" y="2496815"/>
              <a:ext cx="400050" cy="400050"/>
              <a:chOff x="504825" y="3028950"/>
              <a:chExt cx="400050" cy="400050"/>
            </a:xfrm>
          </p:grpSpPr>
          <p:sp>
            <p:nvSpPr>
              <p:cNvPr id="38" name="Rectangle: Rounded Corners 37">
                <a:extLst>
                  <a:ext uri="{FF2B5EF4-FFF2-40B4-BE49-F238E27FC236}">
                    <a16:creationId xmlns:a16="http://schemas.microsoft.com/office/drawing/2014/main" id="{FD3ED3FF-EF0E-1BF4-49E0-900C0529E6E2}"/>
                  </a:ext>
                </a:extLst>
              </p:cNvPr>
              <p:cNvSpPr/>
              <p:nvPr/>
            </p:nvSpPr>
            <p:spPr>
              <a:xfrm>
                <a:off x="504825" y="3028950"/>
                <a:ext cx="400050" cy="400050"/>
              </a:xfrm>
              <a:prstGeom prst="roundRect">
                <a:avLst/>
              </a:prstGeom>
              <a:solidFill>
                <a:srgbClr val="255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39" name="Graphic 38" descr="Blockchain with solid fill">
                <a:extLst>
                  <a:ext uri="{FF2B5EF4-FFF2-40B4-BE49-F238E27FC236}">
                    <a16:creationId xmlns:a16="http://schemas.microsoft.com/office/drawing/2014/main" id="{60E9F969-3F3E-C8CB-E540-438F0533369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33400" y="3048000"/>
                <a:ext cx="342900" cy="342900"/>
              </a:xfrm>
              <a:prstGeom prst="rect">
                <a:avLst/>
              </a:prstGeom>
            </p:spPr>
          </p:pic>
        </p:grpSp>
        <p:sp>
          <p:nvSpPr>
            <p:cNvPr id="37" name="TextBox 36">
              <a:extLst>
                <a:ext uri="{FF2B5EF4-FFF2-40B4-BE49-F238E27FC236}">
                  <a16:creationId xmlns:a16="http://schemas.microsoft.com/office/drawing/2014/main" id="{CE25D27B-5B75-071E-F05E-F00916E724B1}"/>
                </a:ext>
              </a:extLst>
            </p:cNvPr>
            <p:cNvSpPr txBox="1"/>
            <p:nvPr/>
          </p:nvSpPr>
          <p:spPr>
            <a:xfrm>
              <a:off x="904877" y="2558341"/>
              <a:ext cx="3699384"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MinIO / VC API / OIDC4VCI.</a:t>
              </a:r>
            </a:p>
          </p:txBody>
        </p:sp>
      </p:grpSp>
      <p:grpSp>
        <p:nvGrpSpPr>
          <p:cNvPr id="44" name="Group 43">
            <a:extLst>
              <a:ext uri="{FF2B5EF4-FFF2-40B4-BE49-F238E27FC236}">
                <a16:creationId xmlns:a16="http://schemas.microsoft.com/office/drawing/2014/main" id="{0AE62E28-DCF4-A1AB-6859-F5AEE28AFDE6}"/>
              </a:ext>
            </a:extLst>
          </p:cNvPr>
          <p:cNvGrpSpPr/>
          <p:nvPr/>
        </p:nvGrpSpPr>
        <p:grpSpPr>
          <a:xfrm>
            <a:off x="7270495" y="967086"/>
            <a:ext cx="4232786" cy="1695450"/>
            <a:chOff x="371475" y="1438276"/>
            <a:chExt cx="4232786" cy="1695450"/>
          </a:xfrm>
        </p:grpSpPr>
        <p:grpSp>
          <p:nvGrpSpPr>
            <p:cNvPr id="45" name="Group 44">
              <a:extLst>
                <a:ext uri="{FF2B5EF4-FFF2-40B4-BE49-F238E27FC236}">
                  <a16:creationId xmlns:a16="http://schemas.microsoft.com/office/drawing/2014/main" id="{BEAF9AB2-B719-CED5-8B27-6DFBF1236B48}"/>
                </a:ext>
              </a:extLst>
            </p:cNvPr>
            <p:cNvGrpSpPr/>
            <p:nvPr/>
          </p:nvGrpSpPr>
          <p:grpSpPr>
            <a:xfrm>
              <a:off x="371475" y="1438276"/>
              <a:ext cx="4232785" cy="1695450"/>
              <a:chOff x="371475" y="1438276"/>
              <a:chExt cx="4232785" cy="1695450"/>
            </a:xfrm>
          </p:grpSpPr>
          <p:sp>
            <p:nvSpPr>
              <p:cNvPr id="54" name="Rectangle: Rounded Corners 53">
                <a:extLst>
                  <a:ext uri="{FF2B5EF4-FFF2-40B4-BE49-F238E27FC236}">
                    <a16:creationId xmlns:a16="http://schemas.microsoft.com/office/drawing/2014/main" id="{362FA185-7F5F-B393-F072-14DB2FCC7547}"/>
                  </a:ext>
                </a:extLst>
              </p:cNvPr>
              <p:cNvSpPr/>
              <p:nvPr/>
            </p:nvSpPr>
            <p:spPr>
              <a:xfrm>
                <a:off x="371475" y="1438276"/>
                <a:ext cx="4232785" cy="1695450"/>
              </a:xfrm>
              <a:prstGeom prst="roundRect">
                <a:avLst>
                  <a:gd name="adj" fmla="val 12026"/>
                </a:avLst>
              </a:prstGeom>
              <a:solidFill>
                <a:srgbClr val="C1E5F5">
                  <a:alpha val="20000"/>
                </a:srgbClr>
              </a:solidFill>
              <a:ln>
                <a:solidFill>
                  <a:srgbClr val="C1E5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5" name="TextBox 54">
                <a:extLst>
                  <a:ext uri="{FF2B5EF4-FFF2-40B4-BE49-F238E27FC236}">
                    <a16:creationId xmlns:a16="http://schemas.microsoft.com/office/drawing/2014/main" id="{374D73B8-108E-8669-529A-7DF8453A54E4}"/>
                  </a:ext>
                </a:extLst>
              </p:cNvPr>
              <p:cNvSpPr txBox="1"/>
              <p:nvPr/>
            </p:nvSpPr>
            <p:spPr>
              <a:xfrm>
                <a:off x="1034227" y="1580681"/>
                <a:ext cx="2552700" cy="338554"/>
              </a:xfrm>
              <a:prstGeom prst="rect">
                <a:avLst/>
              </a:prstGeom>
              <a:noFill/>
            </p:spPr>
            <p:txBody>
              <a:bodyPr wrap="square" rtlCol="0">
                <a:spAutoFit/>
              </a:bodyPr>
              <a:lstStyle/>
              <a:p>
                <a:pPr algn="ctr"/>
                <a:r>
                  <a:rPr lang="vi-VN" sz="1600" b="1" dirty="0">
                    <a:solidFill>
                      <a:srgbClr val="255295"/>
                    </a:solidFill>
                    <a:latin typeface="Roboto" pitchFamily="2" charset="0"/>
                    <a:ea typeface="Roboto" pitchFamily="2" charset="0"/>
                  </a:rPr>
                  <a:t>SIGNATURE LAYER</a:t>
                </a:r>
              </a:p>
            </p:txBody>
          </p:sp>
        </p:grpSp>
        <p:grpSp>
          <p:nvGrpSpPr>
            <p:cNvPr id="46" name="Group 45">
              <a:extLst>
                <a:ext uri="{FF2B5EF4-FFF2-40B4-BE49-F238E27FC236}">
                  <a16:creationId xmlns:a16="http://schemas.microsoft.com/office/drawing/2014/main" id="{DCA98393-67A2-9A90-E633-3E31276102A4}"/>
                </a:ext>
              </a:extLst>
            </p:cNvPr>
            <p:cNvGrpSpPr/>
            <p:nvPr/>
          </p:nvGrpSpPr>
          <p:grpSpPr>
            <a:xfrm>
              <a:off x="504825" y="2018183"/>
              <a:ext cx="400050" cy="400050"/>
              <a:chOff x="504825" y="2362200"/>
              <a:chExt cx="400050" cy="400050"/>
            </a:xfrm>
          </p:grpSpPr>
          <p:sp>
            <p:nvSpPr>
              <p:cNvPr id="52" name="Rectangle: Rounded Corners 51">
                <a:extLst>
                  <a:ext uri="{FF2B5EF4-FFF2-40B4-BE49-F238E27FC236}">
                    <a16:creationId xmlns:a16="http://schemas.microsoft.com/office/drawing/2014/main" id="{ADBA9A09-2483-FEB1-8F52-8858D27FA3DF}"/>
                  </a:ext>
                </a:extLst>
              </p:cNvPr>
              <p:cNvSpPr/>
              <p:nvPr/>
            </p:nvSpPr>
            <p:spPr>
              <a:xfrm>
                <a:off x="504825" y="2362200"/>
                <a:ext cx="400050" cy="400050"/>
              </a:xfrm>
              <a:prstGeom prst="roundRect">
                <a:avLst/>
              </a:prstGeom>
              <a:solidFill>
                <a:srgbClr val="C1E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53" name="Graphic 52" descr="Single gear with solid fill">
                <a:extLst>
                  <a:ext uri="{FF2B5EF4-FFF2-40B4-BE49-F238E27FC236}">
                    <a16:creationId xmlns:a16="http://schemas.microsoft.com/office/drawing/2014/main" id="{9DD1C547-D7D4-26CA-2D93-16DD3DB40A4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3875" y="2386012"/>
                <a:ext cx="352425" cy="352425"/>
              </a:xfrm>
              <a:prstGeom prst="rect">
                <a:avLst/>
              </a:prstGeom>
            </p:spPr>
          </p:pic>
        </p:grpSp>
        <p:sp>
          <p:nvSpPr>
            <p:cNvPr id="47" name="TextBox 46">
              <a:extLst>
                <a:ext uri="{FF2B5EF4-FFF2-40B4-BE49-F238E27FC236}">
                  <a16:creationId xmlns:a16="http://schemas.microsoft.com/office/drawing/2014/main" id="{40AD728B-CE8C-FA80-EC08-663E00B935F2}"/>
                </a:ext>
              </a:extLst>
            </p:cNvPr>
            <p:cNvSpPr txBox="1"/>
            <p:nvPr/>
          </p:nvSpPr>
          <p:spPr>
            <a:xfrm>
              <a:off x="895351" y="2079709"/>
              <a:ext cx="3708909"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Thực hiện ký số (QES, AES, blockchain signature)</a:t>
              </a:r>
            </a:p>
          </p:txBody>
        </p:sp>
        <p:grpSp>
          <p:nvGrpSpPr>
            <p:cNvPr id="48" name="Group 47">
              <a:extLst>
                <a:ext uri="{FF2B5EF4-FFF2-40B4-BE49-F238E27FC236}">
                  <a16:creationId xmlns:a16="http://schemas.microsoft.com/office/drawing/2014/main" id="{46B941DF-4CE2-3215-57B6-DCE9F44B4A58}"/>
                </a:ext>
              </a:extLst>
            </p:cNvPr>
            <p:cNvGrpSpPr/>
            <p:nvPr/>
          </p:nvGrpSpPr>
          <p:grpSpPr>
            <a:xfrm>
              <a:off x="500062" y="2496815"/>
              <a:ext cx="400050" cy="400050"/>
              <a:chOff x="504825" y="3028950"/>
              <a:chExt cx="400050" cy="400050"/>
            </a:xfrm>
          </p:grpSpPr>
          <p:sp>
            <p:nvSpPr>
              <p:cNvPr id="50" name="Rectangle: Rounded Corners 49">
                <a:extLst>
                  <a:ext uri="{FF2B5EF4-FFF2-40B4-BE49-F238E27FC236}">
                    <a16:creationId xmlns:a16="http://schemas.microsoft.com/office/drawing/2014/main" id="{82AF78A9-724D-98F0-F0CB-6809BC764F4B}"/>
                  </a:ext>
                </a:extLst>
              </p:cNvPr>
              <p:cNvSpPr/>
              <p:nvPr/>
            </p:nvSpPr>
            <p:spPr>
              <a:xfrm>
                <a:off x="504825" y="3028950"/>
                <a:ext cx="400050" cy="400050"/>
              </a:xfrm>
              <a:prstGeom prst="roundRect">
                <a:avLst/>
              </a:prstGeom>
              <a:solidFill>
                <a:srgbClr val="255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51" name="Graphic 50" descr="Blockchain with solid fill">
                <a:extLst>
                  <a:ext uri="{FF2B5EF4-FFF2-40B4-BE49-F238E27FC236}">
                    <a16:creationId xmlns:a16="http://schemas.microsoft.com/office/drawing/2014/main" id="{E37E9B6E-D2E5-5D43-8D83-DAB35DC384D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33400" y="3048000"/>
                <a:ext cx="342900" cy="342900"/>
              </a:xfrm>
              <a:prstGeom prst="rect">
                <a:avLst/>
              </a:prstGeom>
            </p:spPr>
          </p:pic>
        </p:grpSp>
        <p:sp>
          <p:nvSpPr>
            <p:cNvPr id="49" name="TextBox 48">
              <a:extLst>
                <a:ext uri="{FF2B5EF4-FFF2-40B4-BE49-F238E27FC236}">
                  <a16:creationId xmlns:a16="http://schemas.microsoft.com/office/drawing/2014/main" id="{A60C9942-FA70-D155-BDBB-978AD9A0F9EF}"/>
                </a:ext>
              </a:extLst>
            </p:cNvPr>
            <p:cNvSpPr txBox="1"/>
            <p:nvPr/>
          </p:nvSpPr>
          <p:spPr>
            <a:xfrm>
              <a:off x="904877" y="2558341"/>
              <a:ext cx="3699384"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HSM/QSCD/CSC API/Walt.id Signatory</a:t>
              </a:r>
            </a:p>
          </p:txBody>
        </p:sp>
      </p:grpSp>
      <p:grpSp>
        <p:nvGrpSpPr>
          <p:cNvPr id="56" name="Group 55">
            <a:extLst>
              <a:ext uri="{FF2B5EF4-FFF2-40B4-BE49-F238E27FC236}">
                <a16:creationId xmlns:a16="http://schemas.microsoft.com/office/drawing/2014/main" id="{B188B3B6-F10D-45AB-DE62-19C81E2C84C8}"/>
              </a:ext>
            </a:extLst>
          </p:cNvPr>
          <p:cNvGrpSpPr/>
          <p:nvPr/>
        </p:nvGrpSpPr>
        <p:grpSpPr>
          <a:xfrm>
            <a:off x="7270494" y="2823010"/>
            <a:ext cx="4232786" cy="1695450"/>
            <a:chOff x="371475" y="1438276"/>
            <a:chExt cx="4232786" cy="1695450"/>
          </a:xfrm>
        </p:grpSpPr>
        <p:grpSp>
          <p:nvGrpSpPr>
            <p:cNvPr id="57" name="Group 56">
              <a:extLst>
                <a:ext uri="{FF2B5EF4-FFF2-40B4-BE49-F238E27FC236}">
                  <a16:creationId xmlns:a16="http://schemas.microsoft.com/office/drawing/2014/main" id="{DEBF26A1-15E3-C737-B220-E7C694525C12}"/>
                </a:ext>
              </a:extLst>
            </p:cNvPr>
            <p:cNvGrpSpPr/>
            <p:nvPr/>
          </p:nvGrpSpPr>
          <p:grpSpPr>
            <a:xfrm>
              <a:off x="371475" y="1438276"/>
              <a:ext cx="4232785" cy="1695450"/>
              <a:chOff x="371475" y="1438276"/>
              <a:chExt cx="4232785" cy="1695450"/>
            </a:xfrm>
          </p:grpSpPr>
          <p:sp>
            <p:nvSpPr>
              <p:cNvPr id="66" name="Rectangle: Rounded Corners 65">
                <a:extLst>
                  <a:ext uri="{FF2B5EF4-FFF2-40B4-BE49-F238E27FC236}">
                    <a16:creationId xmlns:a16="http://schemas.microsoft.com/office/drawing/2014/main" id="{152FF35B-D51D-2647-09A1-8CA0405A36DE}"/>
                  </a:ext>
                </a:extLst>
              </p:cNvPr>
              <p:cNvSpPr/>
              <p:nvPr/>
            </p:nvSpPr>
            <p:spPr>
              <a:xfrm>
                <a:off x="371475" y="1438276"/>
                <a:ext cx="4232785" cy="1695450"/>
              </a:xfrm>
              <a:prstGeom prst="roundRect">
                <a:avLst>
                  <a:gd name="adj" fmla="val 12026"/>
                </a:avLst>
              </a:prstGeom>
              <a:solidFill>
                <a:srgbClr val="C1E5F5">
                  <a:alpha val="20000"/>
                </a:srgbClr>
              </a:solidFill>
              <a:ln>
                <a:solidFill>
                  <a:srgbClr val="C1E5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7" name="TextBox 66">
                <a:extLst>
                  <a:ext uri="{FF2B5EF4-FFF2-40B4-BE49-F238E27FC236}">
                    <a16:creationId xmlns:a16="http://schemas.microsoft.com/office/drawing/2014/main" id="{49738E25-3E32-2124-B805-29AC58BB997B}"/>
                  </a:ext>
                </a:extLst>
              </p:cNvPr>
              <p:cNvSpPr txBox="1"/>
              <p:nvPr/>
            </p:nvSpPr>
            <p:spPr>
              <a:xfrm>
                <a:off x="1034227" y="1580681"/>
                <a:ext cx="2552700" cy="338554"/>
              </a:xfrm>
              <a:prstGeom prst="rect">
                <a:avLst/>
              </a:prstGeom>
              <a:noFill/>
            </p:spPr>
            <p:txBody>
              <a:bodyPr wrap="square" rtlCol="0">
                <a:spAutoFit/>
              </a:bodyPr>
              <a:lstStyle/>
              <a:p>
                <a:pPr algn="ctr"/>
                <a:r>
                  <a:rPr lang="vi-VN" sz="1600" b="1" dirty="0">
                    <a:solidFill>
                      <a:srgbClr val="255295"/>
                    </a:solidFill>
                    <a:latin typeface="Roboto" pitchFamily="2" charset="0"/>
                    <a:ea typeface="Roboto" pitchFamily="2" charset="0"/>
                  </a:rPr>
                  <a:t>BLOCKCHAIN LAYER</a:t>
                </a:r>
              </a:p>
            </p:txBody>
          </p:sp>
        </p:grpSp>
        <p:grpSp>
          <p:nvGrpSpPr>
            <p:cNvPr id="58" name="Group 57">
              <a:extLst>
                <a:ext uri="{FF2B5EF4-FFF2-40B4-BE49-F238E27FC236}">
                  <a16:creationId xmlns:a16="http://schemas.microsoft.com/office/drawing/2014/main" id="{035EDE14-8329-6122-573F-52BEA57C2CEC}"/>
                </a:ext>
              </a:extLst>
            </p:cNvPr>
            <p:cNvGrpSpPr/>
            <p:nvPr/>
          </p:nvGrpSpPr>
          <p:grpSpPr>
            <a:xfrm>
              <a:off x="504825" y="2018183"/>
              <a:ext cx="400050" cy="400050"/>
              <a:chOff x="504825" y="2362200"/>
              <a:chExt cx="400050" cy="400050"/>
            </a:xfrm>
          </p:grpSpPr>
          <p:sp>
            <p:nvSpPr>
              <p:cNvPr id="64" name="Rectangle: Rounded Corners 63">
                <a:extLst>
                  <a:ext uri="{FF2B5EF4-FFF2-40B4-BE49-F238E27FC236}">
                    <a16:creationId xmlns:a16="http://schemas.microsoft.com/office/drawing/2014/main" id="{30C30F93-E51A-9F32-0D3D-C5AA4B4A29C6}"/>
                  </a:ext>
                </a:extLst>
              </p:cNvPr>
              <p:cNvSpPr/>
              <p:nvPr/>
            </p:nvSpPr>
            <p:spPr>
              <a:xfrm>
                <a:off x="504825" y="2362200"/>
                <a:ext cx="400050" cy="400050"/>
              </a:xfrm>
              <a:prstGeom prst="roundRect">
                <a:avLst/>
              </a:prstGeom>
              <a:solidFill>
                <a:srgbClr val="C1E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65" name="Graphic 64" descr="Single gear with solid fill">
                <a:extLst>
                  <a:ext uri="{FF2B5EF4-FFF2-40B4-BE49-F238E27FC236}">
                    <a16:creationId xmlns:a16="http://schemas.microsoft.com/office/drawing/2014/main" id="{93D7EAD8-7ADC-628E-40D0-95AEBC9EC7F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3875" y="2386012"/>
                <a:ext cx="352425" cy="352425"/>
              </a:xfrm>
              <a:prstGeom prst="rect">
                <a:avLst/>
              </a:prstGeom>
            </p:spPr>
          </p:pic>
        </p:grpSp>
        <p:sp>
          <p:nvSpPr>
            <p:cNvPr id="59" name="TextBox 58">
              <a:extLst>
                <a:ext uri="{FF2B5EF4-FFF2-40B4-BE49-F238E27FC236}">
                  <a16:creationId xmlns:a16="http://schemas.microsoft.com/office/drawing/2014/main" id="{0DC7B2CA-1EA9-4600-BE01-A69121AABC0D}"/>
                </a:ext>
              </a:extLst>
            </p:cNvPr>
            <p:cNvSpPr txBox="1"/>
            <p:nvPr/>
          </p:nvSpPr>
          <p:spPr>
            <a:xfrm>
              <a:off x="895351" y="2079709"/>
              <a:ext cx="3708909"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Lưu vết bất biến, đảm bảo traceability và provenance</a:t>
              </a:r>
            </a:p>
          </p:txBody>
        </p:sp>
        <p:grpSp>
          <p:nvGrpSpPr>
            <p:cNvPr id="60" name="Group 59">
              <a:extLst>
                <a:ext uri="{FF2B5EF4-FFF2-40B4-BE49-F238E27FC236}">
                  <a16:creationId xmlns:a16="http://schemas.microsoft.com/office/drawing/2014/main" id="{F1C58160-F2D9-918F-0286-35FDE53EED89}"/>
                </a:ext>
              </a:extLst>
            </p:cNvPr>
            <p:cNvGrpSpPr/>
            <p:nvPr/>
          </p:nvGrpSpPr>
          <p:grpSpPr>
            <a:xfrm>
              <a:off x="500062" y="2496815"/>
              <a:ext cx="400050" cy="400050"/>
              <a:chOff x="504825" y="3028950"/>
              <a:chExt cx="400050" cy="400050"/>
            </a:xfrm>
          </p:grpSpPr>
          <p:sp>
            <p:nvSpPr>
              <p:cNvPr id="62" name="Rectangle: Rounded Corners 61">
                <a:extLst>
                  <a:ext uri="{FF2B5EF4-FFF2-40B4-BE49-F238E27FC236}">
                    <a16:creationId xmlns:a16="http://schemas.microsoft.com/office/drawing/2014/main" id="{99818CFE-60AE-341C-B687-38C7C7641904}"/>
                  </a:ext>
                </a:extLst>
              </p:cNvPr>
              <p:cNvSpPr/>
              <p:nvPr/>
            </p:nvSpPr>
            <p:spPr>
              <a:xfrm>
                <a:off x="504825" y="3028950"/>
                <a:ext cx="400050" cy="400050"/>
              </a:xfrm>
              <a:prstGeom prst="roundRect">
                <a:avLst/>
              </a:prstGeom>
              <a:solidFill>
                <a:srgbClr val="255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63" name="Graphic 62" descr="Blockchain with solid fill">
                <a:extLst>
                  <a:ext uri="{FF2B5EF4-FFF2-40B4-BE49-F238E27FC236}">
                    <a16:creationId xmlns:a16="http://schemas.microsoft.com/office/drawing/2014/main" id="{2B6311E1-5756-7776-E1DE-DB1ADBC1A11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33400" y="3048000"/>
                <a:ext cx="342900" cy="342900"/>
              </a:xfrm>
              <a:prstGeom prst="rect">
                <a:avLst/>
              </a:prstGeom>
            </p:spPr>
          </p:pic>
        </p:grpSp>
        <p:sp>
          <p:nvSpPr>
            <p:cNvPr id="61" name="TextBox 60">
              <a:extLst>
                <a:ext uri="{FF2B5EF4-FFF2-40B4-BE49-F238E27FC236}">
                  <a16:creationId xmlns:a16="http://schemas.microsoft.com/office/drawing/2014/main" id="{55361BAE-56FD-D30F-3A2C-9B29D3A5EEE0}"/>
                </a:ext>
              </a:extLst>
            </p:cNvPr>
            <p:cNvSpPr txBox="1"/>
            <p:nvPr/>
          </p:nvSpPr>
          <p:spPr>
            <a:xfrm>
              <a:off x="904877" y="2558341"/>
              <a:ext cx="3699384"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Hyperledger Fabric + DID &amp; Audit chaincode</a:t>
              </a:r>
            </a:p>
          </p:txBody>
        </p:sp>
      </p:grpSp>
      <p:grpSp>
        <p:nvGrpSpPr>
          <p:cNvPr id="68" name="Group 67">
            <a:extLst>
              <a:ext uri="{FF2B5EF4-FFF2-40B4-BE49-F238E27FC236}">
                <a16:creationId xmlns:a16="http://schemas.microsoft.com/office/drawing/2014/main" id="{C52BDB2D-5BA6-A4AE-AAF5-4F28BD9A3992}"/>
              </a:ext>
            </a:extLst>
          </p:cNvPr>
          <p:cNvGrpSpPr/>
          <p:nvPr/>
        </p:nvGrpSpPr>
        <p:grpSpPr>
          <a:xfrm>
            <a:off x="7270494" y="4669544"/>
            <a:ext cx="4232786" cy="1695450"/>
            <a:chOff x="371475" y="1438276"/>
            <a:chExt cx="4232786" cy="1695450"/>
          </a:xfrm>
        </p:grpSpPr>
        <p:grpSp>
          <p:nvGrpSpPr>
            <p:cNvPr id="69" name="Group 68">
              <a:extLst>
                <a:ext uri="{FF2B5EF4-FFF2-40B4-BE49-F238E27FC236}">
                  <a16:creationId xmlns:a16="http://schemas.microsoft.com/office/drawing/2014/main" id="{FF87C61C-6CC5-3279-1245-0DE3F1AD6A83}"/>
                </a:ext>
              </a:extLst>
            </p:cNvPr>
            <p:cNvGrpSpPr/>
            <p:nvPr/>
          </p:nvGrpSpPr>
          <p:grpSpPr>
            <a:xfrm>
              <a:off x="371475" y="1438276"/>
              <a:ext cx="4232785" cy="1695450"/>
              <a:chOff x="371475" y="1438276"/>
              <a:chExt cx="4232785" cy="1695450"/>
            </a:xfrm>
          </p:grpSpPr>
          <p:sp>
            <p:nvSpPr>
              <p:cNvPr id="78" name="Rectangle: Rounded Corners 77">
                <a:extLst>
                  <a:ext uri="{FF2B5EF4-FFF2-40B4-BE49-F238E27FC236}">
                    <a16:creationId xmlns:a16="http://schemas.microsoft.com/office/drawing/2014/main" id="{E88AF456-0A5C-5851-C5FC-47E823154EDE}"/>
                  </a:ext>
                </a:extLst>
              </p:cNvPr>
              <p:cNvSpPr/>
              <p:nvPr/>
            </p:nvSpPr>
            <p:spPr>
              <a:xfrm>
                <a:off x="371475" y="1438276"/>
                <a:ext cx="4232785" cy="1695450"/>
              </a:xfrm>
              <a:prstGeom prst="roundRect">
                <a:avLst>
                  <a:gd name="adj" fmla="val 12026"/>
                </a:avLst>
              </a:prstGeom>
              <a:solidFill>
                <a:srgbClr val="C1E5F5">
                  <a:alpha val="20000"/>
                </a:srgbClr>
              </a:solidFill>
              <a:ln>
                <a:solidFill>
                  <a:srgbClr val="C1E5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9" name="TextBox 78">
                <a:extLst>
                  <a:ext uri="{FF2B5EF4-FFF2-40B4-BE49-F238E27FC236}">
                    <a16:creationId xmlns:a16="http://schemas.microsoft.com/office/drawing/2014/main" id="{29B5AE65-54D1-769A-0A87-736744CA979F}"/>
                  </a:ext>
                </a:extLst>
              </p:cNvPr>
              <p:cNvSpPr txBox="1"/>
              <p:nvPr/>
            </p:nvSpPr>
            <p:spPr>
              <a:xfrm>
                <a:off x="1034227" y="1580681"/>
                <a:ext cx="2552700" cy="338554"/>
              </a:xfrm>
              <a:prstGeom prst="rect">
                <a:avLst/>
              </a:prstGeom>
              <a:noFill/>
            </p:spPr>
            <p:txBody>
              <a:bodyPr wrap="square" rtlCol="0">
                <a:spAutoFit/>
              </a:bodyPr>
              <a:lstStyle/>
              <a:p>
                <a:pPr algn="ctr"/>
                <a:r>
                  <a:rPr lang="vi-VN" sz="1600" b="1" dirty="0">
                    <a:solidFill>
                      <a:srgbClr val="255295"/>
                    </a:solidFill>
                    <a:latin typeface="Roboto" pitchFamily="2" charset="0"/>
                    <a:ea typeface="Roboto" pitchFamily="2" charset="0"/>
                  </a:rPr>
                  <a:t>TRUST LAYER</a:t>
                </a:r>
              </a:p>
            </p:txBody>
          </p:sp>
        </p:grpSp>
        <p:grpSp>
          <p:nvGrpSpPr>
            <p:cNvPr id="70" name="Group 69">
              <a:extLst>
                <a:ext uri="{FF2B5EF4-FFF2-40B4-BE49-F238E27FC236}">
                  <a16:creationId xmlns:a16="http://schemas.microsoft.com/office/drawing/2014/main" id="{1D97568A-49DF-1A24-B025-BC9E132BCA05}"/>
                </a:ext>
              </a:extLst>
            </p:cNvPr>
            <p:cNvGrpSpPr/>
            <p:nvPr/>
          </p:nvGrpSpPr>
          <p:grpSpPr>
            <a:xfrm>
              <a:off x="504825" y="2018183"/>
              <a:ext cx="400050" cy="400050"/>
              <a:chOff x="504825" y="2362200"/>
              <a:chExt cx="400050" cy="400050"/>
            </a:xfrm>
          </p:grpSpPr>
          <p:sp>
            <p:nvSpPr>
              <p:cNvPr id="76" name="Rectangle: Rounded Corners 75">
                <a:extLst>
                  <a:ext uri="{FF2B5EF4-FFF2-40B4-BE49-F238E27FC236}">
                    <a16:creationId xmlns:a16="http://schemas.microsoft.com/office/drawing/2014/main" id="{66968BF5-FBA7-FD47-22E5-926781EE4C01}"/>
                  </a:ext>
                </a:extLst>
              </p:cNvPr>
              <p:cNvSpPr/>
              <p:nvPr/>
            </p:nvSpPr>
            <p:spPr>
              <a:xfrm>
                <a:off x="504825" y="2362200"/>
                <a:ext cx="400050" cy="400050"/>
              </a:xfrm>
              <a:prstGeom prst="roundRect">
                <a:avLst/>
              </a:prstGeom>
              <a:solidFill>
                <a:srgbClr val="C1E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77" name="Graphic 76" descr="Single gear with solid fill">
                <a:extLst>
                  <a:ext uri="{FF2B5EF4-FFF2-40B4-BE49-F238E27FC236}">
                    <a16:creationId xmlns:a16="http://schemas.microsoft.com/office/drawing/2014/main" id="{8E8045F9-8E1F-DB39-4752-EFBB3AE67C9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3875" y="2386012"/>
                <a:ext cx="352425" cy="352425"/>
              </a:xfrm>
              <a:prstGeom prst="rect">
                <a:avLst/>
              </a:prstGeom>
            </p:spPr>
          </p:pic>
        </p:grpSp>
        <p:sp>
          <p:nvSpPr>
            <p:cNvPr id="71" name="TextBox 70">
              <a:extLst>
                <a:ext uri="{FF2B5EF4-FFF2-40B4-BE49-F238E27FC236}">
                  <a16:creationId xmlns:a16="http://schemas.microsoft.com/office/drawing/2014/main" id="{67999027-86F9-D88C-DE29-6FCC13B1AA5F}"/>
                </a:ext>
              </a:extLst>
            </p:cNvPr>
            <p:cNvSpPr txBox="1"/>
            <p:nvPr/>
          </p:nvSpPr>
          <p:spPr>
            <a:xfrm>
              <a:off x="895351" y="2079709"/>
              <a:ext cx="3708909"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Cấp quyền, xác minh, quản lý registry &amp; revocation</a:t>
              </a:r>
            </a:p>
          </p:txBody>
        </p:sp>
        <p:grpSp>
          <p:nvGrpSpPr>
            <p:cNvPr id="72" name="Group 71">
              <a:extLst>
                <a:ext uri="{FF2B5EF4-FFF2-40B4-BE49-F238E27FC236}">
                  <a16:creationId xmlns:a16="http://schemas.microsoft.com/office/drawing/2014/main" id="{07538111-6CC2-F31F-58C3-1C946504852B}"/>
                </a:ext>
              </a:extLst>
            </p:cNvPr>
            <p:cNvGrpSpPr/>
            <p:nvPr/>
          </p:nvGrpSpPr>
          <p:grpSpPr>
            <a:xfrm>
              <a:off x="500062" y="2496815"/>
              <a:ext cx="400050" cy="400050"/>
              <a:chOff x="504825" y="3028950"/>
              <a:chExt cx="400050" cy="400050"/>
            </a:xfrm>
          </p:grpSpPr>
          <p:sp>
            <p:nvSpPr>
              <p:cNvPr id="74" name="Rectangle: Rounded Corners 73">
                <a:extLst>
                  <a:ext uri="{FF2B5EF4-FFF2-40B4-BE49-F238E27FC236}">
                    <a16:creationId xmlns:a16="http://schemas.microsoft.com/office/drawing/2014/main" id="{7A06F33A-285E-53FD-2E46-C83FB42B6D8C}"/>
                  </a:ext>
                </a:extLst>
              </p:cNvPr>
              <p:cNvSpPr/>
              <p:nvPr/>
            </p:nvSpPr>
            <p:spPr>
              <a:xfrm>
                <a:off x="504825" y="3028950"/>
                <a:ext cx="400050" cy="400050"/>
              </a:xfrm>
              <a:prstGeom prst="roundRect">
                <a:avLst/>
              </a:prstGeom>
              <a:solidFill>
                <a:srgbClr val="255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75" name="Graphic 74" descr="Blockchain with solid fill">
                <a:extLst>
                  <a:ext uri="{FF2B5EF4-FFF2-40B4-BE49-F238E27FC236}">
                    <a16:creationId xmlns:a16="http://schemas.microsoft.com/office/drawing/2014/main" id="{1539FEF6-BB7B-B37B-7DF8-6D3A5BB2664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33400" y="3048000"/>
                <a:ext cx="342900" cy="342900"/>
              </a:xfrm>
              <a:prstGeom prst="rect">
                <a:avLst/>
              </a:prstGeom>
            </p:spPr>
          </p:pic>
        </p:grpSp>
        <p:sp>
          <p:nvSpPr>
            <p:cNvPr id="73" name="TextBox 72">
              <a:extLst>
                <a:ext uri="{FF2B5EF4-FFF2-40B4-BE49-F238E27FC236}">
                  <a16:creationId xmlns:a16="http://schemas.microsoft.com/office/drawing/2014/main" id="{3EA1C3C0-2FA2-AC04-26E3-D987094FA6C1}"/>
                </a:ext>
              </a:extLst>
            </p:cNvPr>
            <p:cNvSpPr txBox="1"/>
            <p:nvPr/>
          </p:nvSpPr>
          <p:spPr>
            <a:xfrm>
              <a:off x="904877" y="2558341"/>
              <a:ext cx="3699384" cy="276999"/>
            </a:xfrm>
            <a:prstGeom prst="rect">
              <a:avLst/>
            </a:prstGeom>
            <a:noFill/>
          </p:spPr>
          <p:txBody>
            <a:bodyPr wrap="square" rtlCol="0">
              <a:spAutoFit/>
            </a:bodyPr>
            <a:lstStyle/>
            <a:p>
              <a:r>
                <a:rPr lang="vi-VN" sz="1200" dirty="0">
                  <a:solidFill>
                    <a:srgbClr val="255295"/>
                  </a:solidFill>
                  <a:latin typeface="Roboto" pitchFamily="2" charset="0"/>
                  <a:ea typeface="Roboto" pitchFamily="2" charset="0"/>
                </a:rPr>
                <a:t>Fabric MSP + Trust Registry Service</a:t>
              </a:r>
            </a:p>
          </p:txBody>
        </p:sp>
      </p:grpSp>
      <p:sp>
        <p:nvSpPr>
          <p:cNvPr id="8" name="Arrow: Pentagon 7">
            <a:extLst>
              <a:ext uri="{FF2B5EF4-FFF2-40B4-BE49-F238E27FC236}">
                <a16:creationId xmlns:a16="http://schemas.microsoft.com/office/drawing/2014/main" id="{2DEB0240-7D18-C8D9-8F78-F7EA6CBA7940}"/>
              </a:ext>
            </a:extLst>
          </p:cNvPr>
          <p:cNvSpPr/>
          <p:nvPr/>
        </p:nvSpPr>
        <p:spPr>
          <a:xfrm>
            <a:off x="14573" y="2912701"/>
            <a:ext cx="2335492" cy="1906265"/>
          </a:xfrm>
          <a:prstGeom prst="homePlate">
            <a:avLst/>
          </a:prstGeom>
          <a:noFill/>
          <a:ln>
            <a:solidFill>
              <a:srgbClr val="6AB6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8481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50" fill="hold">
                                          <p:stCondLst>
                                            <p:cond delay="0"/>
                                          </p:stCondLst>
                                        </p:cTn>
                                        <p:tgtEl>
                                          <p:spTgt spid="27"/>
                                        </p:tgtEl>
                                        <p:attrNameLst>
                                          <p:attrName>r</p:attrName>
                                        </p:attrNameLst>
                                      </p:cBhvr>
                                    </p:animRot>
                                    <p:animRot by="-240000">
                                      <p:cBhvr>
                                        <p:cTn id="7" dur="100" fill="hold">
                                          <p:stCondLst>
                                            <p:cond delay="100"/>
                                          </p:stCondLst>
                                        </p:cTn>
                                        <p:tgtEl>
                                          <p:spTgt spid="27"/>
                                        </p:tgtEl>
                                        <p:attrNameLst>
                                          <p:attrName>r</p:attrName>
                                        </p:attrNameLst>
                                      </p:cBhvr>
                                    </p:animRot>
                                    <p:animRot by="240000">
                                      <p:cBhvr>
                                        <p:cTn id="8" dur="100" fill="hold">
                                          <p:stCondLst>
                                            <p:cond delay="200"/>
                                          </p:stCondLst>
                                        </p:cTn>
                                        <p:tgtEl>
                                          <p:spTgt spid="27"/>
                                        </p:tgtEl>
                                        <p:attrNameLst>
                                          <p:attrName>r</p:attrName>
                                        </p:attrNameLst>
                                      </p:cBhvr>
                                    </p:animRot>
                                    <p:animRot by="-240000">
                                      <p:cBhvr>
                                        <p:cTn id="9" dur="100" fill="hold">
                                          <p:stCondLst>
                                            <p:cond delay="300"/>
                                          </p:stCondLst>
                                        </p:cTn>
                                        <p:tgtEl>
                                          <p:spTgt spid="27"/>
                                        </p:tgtEl>
                                        <p:attrNameLst>
                                          <p:attrName>r</p:attrName>
                                        </p:attrNameLst>
                                      </p:cBhvr>
                                    </p:animRot>
                                    <p:animRot by="120000">
                                      <p:cBhvr>
                                        <p:cTn id="10" dur="100" fill="hold">
                                          <p:stCondLst>
                                            <p:cond delay="400"/>
                                          </p:stCondLst>
                                        </p:cTn>
                                        <p:tgtEl>
                                          <p:spTgt spid="27"/>
                                        </p:tgtEl>
                                        <p:attrNameLst>
                                          <p:attrName>r</p:attrName>
                                        </p:attrNameLst>
                                      </p:cBhvr>
                                    </p:animRot>
                                  </p:childTnLst>
                                </p:cTn>
                              </p:par>
                              <p:par>
                                <p:cTn id="11" presetID="32" presetClass="emph" presetSubtype="0" fill="hold" nodeType="withEffect">
                                  <p:stCondLst>
                                    <p:cond delay="0"/>
                                  </p:stCondLst>
                                  <p:childTnLst>
                                    <p:animRot by="120000">
                                      <p:cBhvr>
                                        <p:cTn id="12" dur="75" fill="hold">
                                          <p:stCondLst>
                                            <p:cond delay="0"/>
                                          </p:stCondLst>
                                        </p:cTn>
                                        <p:tgtEl>
                                          <p:spTgt spid="32"/>
                                        </p:tgtEl>
                                        <p:attrNameLst>
                                          <p:attrName>r</p:attrName>
                                        </p:attrNameLst>
                                      </p:cBhvr>
                                    </p:animRot>
                                    <p:animRot by="-240000">
                                      <p:cBhvr>
                                        <p:cTn id="13" dur="150" fill="hold">
                                          <p:stCondLst>
                                            <p:cond delay="150"/>
                                          </p:stCondLst>
                                        </p:cTn>
                                        <p:tgtEl>
                                          <p:spTgt spid="32"/>
                                        </p:tgtEl>
                                        <p:attrNameLst>
                                          <p:attrName>r</p:attrName>
                                        </p:attrNameLst>
                                      </p:cBhvr>
                                    </p:animRot>
                                    <p:animRot by="240000">
                                      <p:cBhvr>
                                        <p:cTn id="14" dur="150" fill="hold">
                                          <p:stCondLst>
                                            <p:cond delay="300"/>
                                          </p:stCondLst>
                                        </p:cTn>
                                        <p:tgtEl>
                                          <p:spTgt spid="32"/>
                                        </p:tgtEl>
                                        <p:attrNameLst>
                                          <p:attrName>r</p:attrName>
                                        </p:attrNameLst>
                                      </p:cBhvr>
                                    </p:animRot>
                                    <p:animRot by="-240000">
                                      <p:cBhvr>
                                        <p:cTn id="15" dur="150" fill="hold">
                                          <p:stCondLst>
                                            <p:cond delay="450"/>
                                          </p:stCondLst>
                                        </p:cTn>
                                        <p:tgtEl>
                                          <p:spTgt spid="32"/>
                                        </p:tgtEl>
                                        <p:attrNameLst>
                                          <p:attrName>r</p:attrName>
                                        </p:attrNameLst>
                                      </p:cBhvr>
                                    </p:animRot>
                                    <p:animRot by="120000">
                                      <p:cBhvr>
                                        <p:cTn id="16" dur="150" fill="hold">
                                          <p:stCondLst>
                                            <p:cond delay="600"/>
                                          </p:stCondLst>
                                        </p:cTn>
                                        <p:tgtEl>
                                          <p:spTgt spid="32"/>
                                        </p:tgtEl>
                                        <p:attrNameLst>
                                          <p:attrName>r</p:attrName>
                                        </p:attrNameLst>
                                      </p:cBhvr>
                                    </p:animRot>
                                  </p:childTnLst>
                                </p:cTn>
                              </p:par>
                              <p:par>
                                <p:cTn id="17" presetID="32" presetClass="emph" presetSubtype="0" fill="hold" nodeType="withEffect">
                                  <p:stCondLst>
                                    <p:cond delay="0"/>
                                  </p:stCondLst>
                                  <p:childTnLst>
                                    <p:animRot by="120000">
                                      <p:cBhvr>
                                        <p:cTn id="18" dur="100" fill="hold">
                                          <p:stCondLst>
                                            <p:cond delay="0"/>
                                          </p:stCondLst>
                                        </p:cTn>
                                        <p:tgtEl>
                                          <p:spTgt spid="44"/>
                                        </p:tgtEl>
                                        <p:attrNameLst>
                                          <p:attrName>r</p:attrName>
                                        </p:attrNameLst>
                                      </p:cBhvr>
                                    </p:animRot>
                                    <p:animRot by="-240000">
                                      <p:cBhvr>
                                        <p:cTn id="19" dur="200" fill="hold">
                                          <p:stCondLst>
                                            <p:cond delay="200"/>
                                          </p:stCondLst>
                                        </p:cTn>
                                        <p:tgtEl>
                                          <p:spTgt spid="44"/>
                                        </p:tgtEl>
                                        <p:attrNameLst>
                                          <p:attrName>r</p:attrName>
                                        </p:attrNameLst>
                                      </p:cBhvr>
                                    </p:animRot>
                                    <p:animRot by="240000">
                                      <p:cBhvr>
                                        <p:cTn id="20" dur="200" fill="hold">
                                          <p:stCondLst>
                                            <p:cond delay="400"/>
                                          </p:stCondLst>
                                        </p:cTn>
                                        <p:tgtEl>
                                          <p:spTgt spid="44"/>
                                        </p:tgtEl>
                                        <p:attrNameLst>
                                          <p:attrName>r</p:attrName>
                                        </p:attrNameLst>
                                      </p:cBhvr>
                                    </p:animRot>
                                    <p:animRot by="-240000">
                                      <p:cBhvr>
                                        <p:cTn id="21" dur="200" fill="hold">
                                          <p:stCondLst>
                                            <p:cond delay="600"/>
                                          </p:stCondLst>
                                        </p:cTn>
                                        <p:tgtEl>
                                          <p:spTgt spid="44"/>
                                        </p:tgtEl>
                                        <p:attrNameLst>
                                          <p:attrName>r</p:attrName>
                                        </p:attrNameLst>
                                      </p:cBhvr>
                                    </p:animRot>
                                    <p:animRot by="120000">
                                      <p:cBhvr>
                                        <p:cTn id="22" dur="200" fill="hold">
                                          <p:stCondLst>
                                            <p:cond delay="800"/>
                                          </p:stCondLst>
                                        </p:cTn>
                                        <p:tgtEl>
                                          <p:spTgt spid="44"/>
                                        </p:tgtEl>
                                        <p:attrNameLst>
                                          <p:attrName>r</p:attrName>
                                        </p:attrNameLst>
                                      </p:cBhvr>
                                    </p:animRot>
                                  </p:childTnLst>
                                </p:cTn>
                              </p:par>
                              <p:par>
                                <p:cTn id="23" presetID="32" presetClass="emph" presetSubtype="0" fill="hold" nodeType="withEffect">
                                  <p:stCondLst>
                                    <p:cond delay="0"/>
                                  </p:stCondLst>
                                  <p:childTnLst>
                                    <p:animRot by="120000">
                                      <p:cBhvr>
                                        <p:cTn id="24" dur="125" fill="hold">
                                          <p:stCondLst>
                                            <p:cond delay="0"/>
                                          </p:stCondLst>
                                        </p:cTn>
                                        <p:tgtEl>
                                          <p:spTgt spid="56"/>
                                        </p:tgtEl>
                                        <p:attrNameLst>
                                          <p:attrName>r</p:attrName>
                                        </p:attrNameLst>
                                      </p:cBhvr>
                                    </p:animRot>
                                    <p:animRot by="-240000">
                                      <p:cBhvr>
                                        <p:cTn id="25" dur="250" fill="hold">
                                          <p:stCondLst>
                                            <p:cond delay="250"/>
                                          </p:stCondLst>
                                        </p:cTn>
                                        <p:tgtEl>
                                          <p:spTgt spid="56"/>
                                        </p:tgtEl>
                                        <p:attrNameLst>
                                          <p:attrName>r</p:attrName>
                                        </p:attrNameLst>
                                      </p:cBhvr>
                                    </p:animRot>
                                    <p:animRot by="240000">
                                      <p:cBhvr>
                                        <p:cTn id="26" dur="250" fill="hold">
                                          <p:stCondLst>
                                            <p:cond delay="500"/>
                                          </p:stCondLst>
                                        </p:cTn>
                                        <p:tgtEl>
                                          <p:spTgt spid="56"/>
                                        </p:tgtEl>
                                        <p:attrNameLst>
                                          <p:attrName>r</p:attrName>
                                        </p:attrNameLst>
                                      </p:cBhvr>
                                    </p:animRot>
                                    <p:animRot by="-240000">
                                      <p:cBhvr>
                                        <p:cTn id="27" dur="250" fill="hold">
                                          <p:stCondLst>
                                            <p:cond delay="750"/>
                                          </p:stCondLst>
                                        </p:cTn>
                                        <p:tgtEl>
                                          <p:spTgt spid="56"/>
                                        </p:tgtEl>
                                        <p:attrNameLst>
                                          <p:attrName>r</p:attrName>
                                        </p:attrNameLst>
                                      </p:cBhvr>
                                    </p:animRot>
                                    <p:animRot by="120000">
                                      <p:cBhvr>
                                        <p:cTn id="28" dur="250" fill="hold">
                                          <p:stCondLst>
                                            <p:cond delay="1000"/>
                                          </p:stCondLst>
                                        </p:cTn>
                                        <p:tgtEl>
                                          <p:spTgt spid="56"/>
                                        </p:tgtEl>
                                        <p:attrNameLst>
                                          <p:attrName>r</p:attrName>
                                        </p:attrNameLst>
                                      </p:cBhvr>
                                    </p:animRot>
                                  </p:childTnLst>
                                </p:cTn>
                              </p:par>
                              <p:par>
                                <p:cTn id="29" presetID="32" presetClass="emph" presetSubtype="0" fill="hold" nodeType="withEffect">
                                  <p:stCondLst>
                                    <p:cond delay="0"/>
                                  </p:stCondLst>
                                  <p:childTnLst>
                                    <p:animRot by="120000">
                                      <p:cBhvr>
                                        <p:cTn id="30" dur="175" fill="hold">
                                          <p:stCondLst>
                                            <p:cond delay="0"/>
                                          </p:stCondLst>
                                        </p:cTn>
                                        <p:tgtEl>
                                          <p:spTgt spid="68"/>
                                        </p:tgtEl>
                                        <p:attrNameLst>
                                          <p:attrName>r</p:attrName>
                                        </p:attrNameLst>
                                      </p:cBhvr>
                                    </p:animRot>
                                    <p:animRot by="-240000">
                                      <p:cBhvr>
                                        <p:cTn id="31" dur="350" fill="hold">
                                          <p:stCondLst>
                                            <p:cond delay="350"/>
                                          </p:stCondLst>
                                        </p:cTn>
                                        <p:tgtEl>
                                          <p:spTgt spid="68"/>
                                        </p:tgtEl>
                                        <p:attrNameLst>
                                          <p:attrName>r</p:attrName>
                                        </p:attrNameLst>
                                      </p:cBhvr>
                                    </p:animRot>
                                    <p:animRot by="240000">
                                      <p:cBhvr>
                                        <p:cTn id="32" dur="350" fill="hold">
                                          <p:stCondLst>
                                            <p:cond delay="700"/>
                                          </p:stCondLst>
                                        </p:cTn>
                                        <p:tgtEl>
                                          <p:spTgt spid="68"/>
                                        </p:tgtEl>
                                        <p:attrNameLst>
                                          <p:attrName>r</p:attrName>
                                        </p:attrNameLst>
                                      </p:cBhvr>
                                    </p:animRot>
                                    <p:animRot by="-240000">
                                      <p:cBhvr>
                                        <p:cTn id="33" dur="350" fill="hold">
                                          <p:stCondLst>
                                            <p:cond delay="1050"/>
                                          </p:stCondLst>
                                        </p:cTn>
                                        <p:tgtEl>
                                          <p:spTgt spid="68"/>
                                        </p:tgtEl>
                                        <p:attrNameLst>
                                          <p:attrName>r</p:attrName>
                                        </p:attrNameLst>
                                      </p:cBhvr>
                                    </p:animRot>
                                    <p:animRot by="120000">
                                      <p:cBhvr>
                                        <p:cTn id="34" dur="350" fill="hold">
                                          <p:stCondLst>
                                            <p:cond delay="1400"/>
                                          </p:stCondLst>
                                        </p:cTn>
                                        <p:tgtEl>
                                          <p:spTgt spid="6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F18AC26-8B16-E7AE-A3C1-AABA5D1FF61A}"/>
              </a:ext>
            </a:extLst>
          </p:cNvPr>
          <p:cNvGrpSpPr/>
          <p:nvPr/>
        </p:nvGrpSpPr>
        <p:grpSpPr>
          <a:xfrm>
            <a:off x="-72428" y="338981"/>
            <a:ext cx="5224531" cy="633743"/>
            <a:chOff x="-72428" y="199176"/>
            <a:chExt cx="5224531" cy="633743"/>
          </a:xfrm>
        </p:grpSpPr>
        <p:sp>
          <p:nvSpPr>
            <p:cNvPr id="3" name="TextBox 2">
              <a:extLst>
                <a:ext uri="{FF2B5EF4-FFF2-40B4-BE49-F238E27FC236}">
                  <a16:creationId xmlns:a16="http://schemas.microsoft.com/office/drawing/2014/main" id="{1E20B475-0C03-46F8-ECF5-D98A2CA5384C}"/>
                </a:ext>
              </a:extLst>
            </p:cNvPr>
            <p:cNvSpPr txBox="1"/>
            <p:nvPr/>
          </p:nvSpPr>
          <p:spPr>
            <a:xfrm>
              <a:off x="253490" y="239048"/>
              <a:ext cx="4898613" cy="553998"/>
            </a:xfrm>
            <a:prstGeom prst="rect">
              <a:avLst/>
            </a:prstGeom>
            <a:noFill/>
          </p:spPr>
          <p:txBody>
            <a:bodyPr wrap="square" rtlCol="0">
              <a:spAutoFit/>
            </a:bodyPr>
            <a:lstStyle/>
            <a:p>
              <a:r>
                <a:rPr lang="en-US" sz="3000" b="1">
                  <a:solidFill>
                    <a:srgbClr val="255295"/>
                  </a:solidFill>
                  <a:latin typeface="Roboto" pitchFamily="2" charset="0"/>
                  <a:ea typeface="Roboto" pitchFamily="2" charset="0"/>
                </a:rPr>
                <a:t>MỐI LIÊN HỆ TỔNG THỂ</a:t>
              </a:r>
              <a:endParaRPr lang="vi-VN" sz="3000" b="1" dirty="0">
                <a:solidFill>
                  <a:srgbClr val="255295"/>
                </a:solidFill>
                <a:latin typeface="Roboto" pitchFamily="2" charset="0"/>
                <a:ea typeface="Roboto" pitchFamily="2" charset="0"/>
              </a:endParaRPr>
            </a:p>
          </p:txBody>
        </p:sp>
        <p:sp>
          <p:nvSpPr>
            <p:cNvPr id="4" name="Rectangle: Rounded Corners 3">
              <a:extLst>
                <a:ext uri="{FF2B5EF4-FFF2-40B4-BE49-F238E27FC236}">
                  <a16:creationId xmlns:a16="http://schemas.microsoft.com/office/drawing/2014/main" id="{52E30D3B-E373-1150-DB01-A03A63FCE806}"/>
                </a:ext>
              </a:extLst>
            </p:cNvPr>
            <p:cNvSpPr/>
            <p:nvPr/>
          </p:nvSpPr>
          <p:spPr>
            <a:xfrm>
              <a:off x="-72428" y="199176"/>
              <a:ext cx="217283" cy="633743"/>
            </a:xfrm>
            <a:prstGeom prst="roundRect">
              <a:avLst/>
            </a:prstGeom>
            <a:solidFill>
              <a:srgbClr val="255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30" name="Group 29">
            <a:extLst>
              <a:ext uri="{FF2B5EF4-FFF2-40B4-BE49-F238E27FC236}">
                <a16:creationId xmlns:a16="http://schemas.microsoft.com/office/drawing/2014/main" id="{A6751EE5-BD1A-35BD-C359-D885728C6347}"/>
              </a:ext>
            </a:extLst>
          </p:cNvPr>
          <p:cNvGrpSpPr/>
          <p:nvPr/>
        </p:nvGrpSpPr>
        <p:grpSpPr>
          <a:xfrm>
            <a:off x="1226886" y="1435509"/>
            <a:ext cx="2620833" cy="4612819"/>
            <a:chOff x="4423444" y="1199535"/>
            <a:chExt cx="2620833" cy="4612819"/>
          </a:xfrm>
        </p:grpSpPr>
        <p:grpSp>
          <p:nvGrpSpPr>
            <p:cNvPr id="10" name="Group 9">
              <a:extLst>
                <a:ext uri="{FF2B5EF4-FFF2-40B4-BE49-F238E27FC236}">
                  <a16:creationId xmlns:a16="http://schemas.microsoft.com/office/drawing/2014/main" id="{A37A69A5-975C-2294-6B34-AA816AC2293F}"/>
                </a:ext>
              </a:extLst>
            </p:cNvPr>
            <p:cNvGrpSpPr/>
            <p:nvPr/>
          </p:nvGrpSpPr>
          <p:grpSpPr>
            <a:xfrm>
              <a:off x="4423445" y="1199535"/>
              <a:ext cx="2620832" cy="639098"/>
              <a:chOff x="4423445" y="1199535"/>
              <a:chExt cx="2620832" cy="639098"/>
            </a:xfrm>
          </p:grpSpPr>
          <p:sp>
            <p:nvSpPr>
              <p:cNvPr id="5" name="Rectangle: Rounded Corners 4">
                <a:extLst>
                  <a:ext uri="{FF2B5EF4-FFF2-40B4-BE49-F238E27FC236}">
                    <a16:creationId xmlns:a16="http://schemas.microsoft.com/office/drawing/2014/main" id="{E849EA53-5C47-115D-0307-7D116005E077}"/>
                  </a:ext>
                </a:extLst>
              </p:cNvPr>
              <p:cNvSpPr/>
              <p:nvPr/>
            </p:nvSpPr>
            <p:spPr>
              <a:xfrm>
                <a:off x="4423445" y="1199535"/>
                <a:ext cx="2620832" cy="639098"/>
              </a:xfrm>
              <a:prstGeom prst="roundRect">
                <a:avLst/>
              </a:prstGeom>
              <a:solidFill>
                <a:srgbClr val="C1E5F5">
                  <a:alpha val="52000"/>
                </a:srgbClr>
              </a:solidFill>
              <a:ln>
                <a:solidFill>
                  <a:srgbClr val="6AB6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9DCE944F-4B8E-0E06-2B38-A56EAE472C01}"/>
                  </a:ext>
                </a:extLst>
              </p:cNvPr>
              <p:cNvSpPr txBox="1"/>
              <p:nvPr/>
            </p:nvSpPr>
            <p:spPr>
              <a:xfrm>
                <a:off x="4622280" y="1365195"/>
                <a:ext cx="2223161" cy="307777"/>
              </a:xfrm>
              <a:prstGeom prst="rect">
                <a:avLst/>
              </a:prstGeom>
              <a:noFill/>
            </p:spPr>
            <p:txBody>
              <a:bodyPr wrap="square" rtlCol="0">
                <a:spAutoFit/>
              </a:bodyPr>
              <a:lstStyle/>
              <a:p>
                <a:pPr algn="ctr"/>
                <a:r>
                  <a:rPr lang="vi-VN" sz="1400">
                    <a:solidFill>
                      <a:srgbClr val="255295"/>
                    </a:solidFill>
                    <a:latin typeface="Roboto" pitchFamily="2" charset="0"/>
                    <a:ea typeface="Roboto" pitchFamily="2" charset="0"/>
                  </a:rPr>
                  <a:t>User/Issuer/Verifier</a:t>
                </a:r>
                <a:endParaRPr lang="vi-VN" sz="1400" dirty="0">
                  <a:solidFill>
                    <a:srgbClr val="255295"/>
                  </a:solidFill>
                  <a:latin typeface="Roboto" pitchFamily="2" charset="0"/>
                  <a:ea typeface="Roboto" pitchFamily="2" charset="0"/>
                </a:endParaRPr>
              </a:p>
            </p:txBody>
          </p:sp>
        </p:grpSp>
        <p:grpSp>
          <p:nvGrpSpPr>
            <p:cNvPr id="9" name="Group 8">
              <a:extLst>
                <a:ext uri="{FF2B5EF4-FFF2-40B4-BE49-F238E27FC236}">
                  <a16:creationId xmlns:a16="http://schemas.microsoft.com/office/drawing/2014/main" id="{E4F5DA08-F32E-07BD-4F30-1836F71BD6D1}"/>
                </a:ext>
              </a:extLst>
            </p:cNvPr>
            <p:cNvGrpSpPr/>
            <p:nvPr/>
          </p:nvGrpSpPr>
          <p:grpSpPr>
            <a:xfrm>
              <a:off x="4423444" y="2217174"/>
              <a:ext cx="2620832" cy="639098"/>
              <a:chOff x="4423444" y="2217174"/>
              <a:chExt cx="2620832" cy="639098"/>
            </a:xfrm>
          </p:grpSpPr>
          <p:sp>
            <p:nvSpPr>
              <p:cNvPr id="8" name="Rectangle: Rounded Corners 7">
                <a:extLst>
                  <a:ext uri="{FF2B5EF4-FFF2-40B4-BE49-F238E27FC236}">
                    <a16:creationId xmlns:a16="http://schemas.microsoft.com/office/drawing/2014/main" id="{C328E8A7-7D73-23EF-C218-A572DDC3E0CC}"/>
                  </a:ext>
                </a:extLst>
              </p:cNvPr>
              <p:cNvSpPr/>
              <p:nvPr/>
            </p:nvSpPr>
            <p:spPr>
              <a:xfrm>
                <a:off x="4423444" y="2217174"/>
                <a:ext cx="2620832" cy="639098"/>
              </a:xfrm>
              <a:prstGeom prst="roundRect">
                <a:avLst/>
              </a:prstGeom>
              <a:solidFill>
                <a:srgbClr val="C1E5F5">
                  <a:alpha val="52000"/>
                </a:srgbClr>
              </a:solidFill>
              <a:ln>
                <a:solidFill>
                  <a:srgbClr val="6AB6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6A05CF7-5A5F-101C-92AD-CF107BEE33A4}"/>
                  </a:ext>
                </a:extLst>
              </p:cNvPr>
              <p:cNvSpPr txBox="1"/>
              <p:nvPr/>
            </p:nvSpPr>
            <p:spPr>
              <a:xfrm>
                <a:off x="4608626" y="2275113"/>
                <a:ext cx="2250468" cy="523220"/>
              </a:xfrm>
              <a:prstGeom prst="rect">
                <a:avLst/>
              </a:prstGeom>
              <a:noFill/>
            </p:spPr>
            <p:txBody>
              <a:bodyPr wrap="square" rtlCol="0">
                <a:spAutoFit/>
              </a:bodyPr>
              <a:lstStyle/>
              <a:p>
                <a:pPr algn="ctr"/>
                <a:r>
                  <a:rPr lang="vi-VN" sz="1400">
                    <a:solidFill>
                      <a:srgbClr val="255295"/>
                    </a:solidFill>
                    <a:latin typeface="Roboto" pitchFamily="2" charset="0"/>
                    <a:ea typeface="Roboto" pitchFamily="2" charset="0"/>
                  </a:rPr>
                  <a:t>Quantera Wallet</a:t>
                </a:r>
                <a:endParaRPr lang="en-US" sz="1400">
                  <a:solidFill>
                    <a:srgbClr val="255295"/>
                  </a:solidFill>
                  <a:latin typeface="Roboto" pitchFamily="2" charset="0"/>
                  <a:ea typeface="Roboto" pitchFamily="2" charset="0"/>
                </a:endParaRPr>
              </a:p>
              <a:p>
                <a:pPr algn="ctr"/>
                <a:r>
                  <a:rPr lang="vi-VN" sz="1400">
                    <a:solidFill>
                      <a:srgbClr val="255295"/>
                    </a:solidFill>
                    <a:latin typeface="Roboto" pitchFamily="2" charset="0"/>
                    <a:ea typeface="Roboto" pitchFamily="2" charset="0"/>
                  </a:rPr>
                  <a:t>(DID, VC, Signature APIs)</a:t>
                </a:r>
                <a:endParaRPr lang="vi-VN" sz="1400" dirty="0">
                  <a:solidFill>
                    <a:srgbClr val="255295"/>
                  </a:solidFill>
                  <a:latin typeface="Roboto" pitchFamily="2" charset="0"/>
                  <a:ea typeface="Roboto" pitchFamily="2" charset="0"/>
                </a:endParaRPr>
              </a:p>
            </p:txBody>
          </p:sp>
        </p:grpSp>
        <p:grpSp>
          <p:nvGrpSpPr>
            <p:cNvPr id="11" name="Group 10">
              <a:extLst>
                <a:ext uri="{FF2B5EF4-FFF2-40B4-BE49-F238E27FC236}">
                  <a16:creationId xmlns:a16="http://schemas.microsoft.com/office/drawing/2014/main" id="{07FE6986-B636-E1A2-81AB-0D154393AC2A}"/>
                </a:ext>
              </a:extLst>
            </p:cNvPr>
            <p:cNvGrpSpPr/>
            <p:nvPr/>
          </p:nvGrpSpPr>
          <p:grpSpPr>
            <a:xfrm>
              <a:off x="4423444" y="3234813"/>
              <a:ext cx="2620832" cy="1465006"/>
              <a:chOff x="4423444" y="2217174"/>
              <a:chExt cx="2620832" cy="1465006"/>
            </a:xfrm>
          </p:grpSpPr>
          <p:sp>
            <p:nvSpPr>
              <p:cNvPr id="12" name="Rectangle: Rounded Corners 11">
                <a:extLst>
                  <a:ext uri="{FF2B5EF4-FFF2-40B4-BE49-F238E27FC236}">
                    <a16:creationId xmlns:a16="http://schemas.microsoft.com/office/drawing/2014/main" id="{CEF2F9F0-F1D6-A9BF-DC2D-A01A7700E919}"/>
                  </a:ext>
                </a:extLst>
              </p:cNvPr>
              <p:cNvSpPr/>
              <p:nvPr/>
            </p:nvSpPr>
            <p:spPr>
              <a:xfrm>
                <a:off x="4423444" y="2217174"/>
                <a:ext cx="2620832" cy="1465006"/>
              </a:xfrm>
              <a:prstGeom prst="roundRect">
                <a:avLst/>
              </a:prstGeom>
              <a:solidFill>
                <a:srgbClr val="6AB6E7">
                  <a:alpha val="52000"/>
                </a:srgbClr>
              </a:solidFill>
              <a:ln>
                <a:solidFill>
                  <a:srgbClr val="6AB6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88DCDC00-EB4C-B25C-E3B7-C4586DBD18F7}"/>
                  </a:ext>
                </a:extLst>
              </p:cNvPr>
              <p:cNvSpPr txBox="1"/>
              <p:nvPr/>
            </p:nvSpPr>
            <p:spPr>
              <a:xfrm>
                <a:off x="4608626" y="2275113"/>
                <a:ext cx="2250468" cy="307777"/>
              </a:xfrm>
              <a:prstGeom prst="rect">
                <a:avLst/>
              </a:prstGeom>
              <a:noFill/>
            </p:spPr>
            <p:txBody>
              <a:bodyPr wrap="square" rtlCol="0">
                <a:spAutoFit/>
              </a:bodyPr>
              <a:lstStyle/>
              <a:p>
                <a:pPr algn="ctr"/>
                <a:r>
                  <a:rPr lang="vi-VN" sz="1400">
                    <a:solidFill>
                      <a:srgbClr val="255295"/>
                    </a:solidFill>
                    <a:latin typeface="Roboto" pitchFamily="2" charset="0"/>
                    <a:ea typeface="Roboto" pitchFamily="2" charset="0"/>
                  </a:rPr>
                  <a:t>Hyperledger Fabric</a:t>
                </a:r>
                <a:endParaRPr lang="en-US" sz="1400">
                  <a:solidFill>
                    <a:srgbClr val="255295"/>
                  </a:solidFill>
                  <a:latin typeface="Roboto" pitchFamily="2" charset="0"/>
                  <a:ea typeface="Roboto" pitchFamily="2" charset="0"/>
                </a:endParaRPr>
              </a:p>
            </p:txBody>
          </p:sp>
        </p:grpSp>
        <p:grpSp>
          <p:nvGrpSpPr>
            <p:cNvPr id="16" name="Group 15">
              <a:extLst>
                <a:ext uri="{FF2B5EF4-FFF2-40B4-BE49-F238E27FC236}">
                  <a16:creationId xmlns:a16="http://schemas.microsoft.com/office/drawing/2014/main" id="{C5F22F38-207B-3F4F-390F-F87D01934157}"/>
                </a:ext>
              </a:extLst>
            </p:cNvPr>
            <p:cNvGrpSpPr/>
            <p:nvPr/>
          </p:nvGrpSpPr>
          <p:grpSpPr>
            <a:xfrm>
              <a:off x="4622280" y="3671293"/>
              <a:ext cx="2250468" cy="307777"/>
              <a:chOff x="4622280" y="3671293"/>
              <a:chExt cx="2250468" cy="307777"/>
            </a:xfrm>
          </p:grpSpPr>
          <p:sp>
            <p:nvSpPr>
              <p:cNvPr id="14" name="TextBox 13">
                <a:extLst>
                  <a:ext uri="{FF2B5EF4-FFF2-40B4-BE49-F238E27FC236}">
                    <a16:creationId xmlns:a16="http://schemas.microsoft.com/office/drawing/2014/main" id="{3F07AAAD-83EF-A784-C1A7-F0892B84BA96}"/>
                  </a:ext>
                </a:extLst>
              </p:cNvPr>
              <p:cNvSpPr txBox="1"/>
              <p:nvPr/>
            </p:nvSpPr>
            <p:spPr>
              <a:xfrm>
                <a:off x="4622280" y="3671293"/>
                <a:ext cx="2250468" cy="307777"/>
              </a:xfrm>
              <a:prstGeom prst="rect">
                <a:avLst/>
              </a:prstGeom>
              <a:noFill/>
            </p:spPr>
            <p:txBody>
              <a:bodyPr wrap="square" rtlCol="0">
                <a:spAutoFit/>
              </a:bodyPr>
              <a:lstStyle/>
              <a:p>
                <a:pPr algn="ctr"/>
                <a:r>
                  <a:rPr lang="vi-VN" sz="1400">
                    <a:solidFill>
                      <a:srgbClr val="255295"/>
                    </a:solidFill>
                    <a:latin typeface="Roboto" pitchFamily="2" charset="0"/>
                    <a:ea typeface="Roboto" pitchFamily="2" charset="0"/>
                  </a:rPr>
                  <a:t>DID Registry Chaincode </a:t>
                </a:r>
                <a:endParaRPr lang="en-US" sz="1400">
                  <a:solidFill>
                    <a:srgbClr val="255295"/>
                  </a:solidFill>
                  <a:latin typeface="Roboto" pitchFamily="2" charset="0"/>
                  <a:ea typeface="Roboto" pitchFamily="2" charset="0"/>
                </a:endParaRPr>
              </a:p>
            </p:txBody>
          </p:sp>
          <p:pic>
            <p:nvPicPr>
              <p:cNvPr id="15" name="Graphic 14" descr="Badge Tick1 with solid fill">
                <a:extLst>
                  <a:ext uri="{FF2B5EF4-FFF2-40B4-BE49-F238E27FC236}">
                    <a16:creationId xmlns:a16="http://schemas.microsoft.com/office/drawing/2014/main" id="{695B9DAC-6357-37CD-FBC8-6BD4F1A8C04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22280" y="3774729"/>
                <a:ext cx="100903" cy="100903"/>
              </a:xfrm>
              <a:prstGeom prst="rect">
                <a:avLst/>
              </a:prstGeom>
            </p:spPr>
          </p:pic>
        </p:grpSp>
        <p:grpSp>
          <p:nvGrpSpPr>
            <p:cNvPr id="17" name="Group 16">
              <a:extLst>
                <a:ext uri="{FF2B5EF4-FFF2-40B4-BE49-F238E27FC236}">
                  <a16:creationId xmlns:a16="http://schemas.microsoft.com/office/drawing/2014/main" id="{6489550D-3DE2-6ACA-B685-8B9CCFF3870D}"/>
                </a:ext>
              </a:extLst>
            </p:cNvPr>
            <p:cNvGrpSpPr/>
            <p:nvPr/>
          </p:nvGrpSpPr>
          <p:grpSpPr>
            <a:xfrm>
              <a:off x="4622280" y="3946396"/>
              <a:ext cx="2250468" cy="307777"/>
              <a:chOff x="4622280" y="3671293"/>
              <a:chExt cx="2250468" cy="307777"/>
            </a:xfrm>
          </p:grpSpPr>
          <p:sp>
            <p:nvSpPr>
              <p:cNvPr id="18" name="TextBox 17">
                <a:extLst>
                  <a:ext uri="{FF2B5EF4-FFF2-40B4-BE49-F238E27FC236}">
                    <a16:creationId xmlns:a16="http://schemas.microsoft.com/office/drawing/2014/main" id="{92F64F9A-2D1E-BA58-49D8-D7EDA644C4F2}"/>
                  </a:ext>
                </a:extLst>
              </p:cNvPr>
              <p:cNvSpPr txBox="1"/>
              <p:nvPr/>
            </p:nvSpPr>
            <p:spPr>
              <a:xfrm>
                <a:off x="4622280" y="3671293"/>
                <a:ext cx="2250468" cy="307777"/>
              </a:xfrm>
              <a:prstGeom prst="rect">
                <a:avLst/>
              </a:prstGeom>
              <a:noFill/>
            </p:spPr>
            <p:txBody>
              <a:bodyPr wrap="square" rtlCol="0">
                <a:spAutoFit/>
              </a:bodyPr>
              <a:lstStyle/>
              <a:p>
                <a:pPr algn="ctr"/>
                <a:r>
                  <a:rPr lang="vi-VN" sz="1400">
                    <a:solidFill>
                      <a:srgbClr val="255295"/>
                    </a:solidFill>
                    <a:latin typeface="Roboto" pitchFamily="2" charset="0"/>
                    <a:ea typeface="Roboto" pitchFamily="2" charset="0"/>
                  </a:rPr>
                  <a:t>Audit / Revocation CC  </a:t>
                </a:r>
                <a:endParaRPr lang="en-US" sz="1400">
                  <a:solidFill>
                    <a:srgbClr val="255295"/>
                  </a:solidFill>
                  <a:latin typeface="Roboto" pitchFamily="2" charset="0"/>
                  <a:ea typeface="Roboto" pitchFamily="2" charset="0"/>
                </a:endParaRPr>
              </a:p>
            </p:txBody>
          </p:sp>
          <p:pic>
            <p:nvPicPr>
              <p:cNvPr id="19" name="Graphic 18" descr="Badge Tick1 with solid fill">
                <a:extLst>
                  <a:ext uri="{FF2B5EF4-FFF2-40B4-BE49-F238E27FC236}">
                    <a16:creationId xmlns:a16="http://schemas.microsoft.com/office/drawing/2014/main" id="{BE580442-4BC5-1273-DE1A-5DDDC195256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22280" y="3774729"/>
                <a:ext cx="100903" cy="100903"/>
              </a:xfrm>
              <a:prstGeom prst="rect">
                <a:avLst/>
              </a:prstGeom>
            </p:spPr>
          </p:pic>
        </p:grpSp>
        <p:grpSp>
          <p:nvGrpSpPr>
            <p:cNvPr id="20" name="Group 19">
              <a:extLst>
                <a:ext uri="{FF2B5EF4-FFF2-40B4-BE49-F238E27FC236}">
                  <a16:creationId xmlns:a16="http://schemas.microsoft.com/office/drawing/2014/main" id="{9493AFF6-AB80-77B6-B43A-23C3F9ECF3F0}"/>
                </a:ext>
              </a:extLst>
            </p:cNvPr>
            <p:cNvGrpSpPr/>
            <p:nvPr/>
          </p:nvGrpSpPr>
          <p:grpSpPr>
            <a:xfrm>
              <a:off x="4622280" y="4221497"/>
              <a:ext cx="2250468" cy="307777"/>
              <a:chOff x="4622280" y="3671293"/>
              <a:chExt cx="2250468" cy="307777"/>
            </a:xfrm>
          </p:grpSpPr>
          <p:sp>
            <p:nvSpPr>
              <p:cNvPr id="21" name="TextBox 20">
                <a:extLst>
                  <a:ext uri="{FF2B5EF4-FFF2-40B4-BE49-F238E27FC236}">
                    <a16:creationId xmlns:a16="http://schemas.microsoft.com/office/drawing/2014/main" id="{3780CA29-4ECC-B246-BDA5-EB89AC297676}"/>
                  </a:ext>
                </a:extLst>
              </p:cNvPr>
              <p:cNvSpPr txBox="1"/>
              <p:nvPr/>
            </p:nvSpPr>
            <p:spPr>
              <a:xfrm>
                <a:off x="4622280" y="3671293"/>
                <a:ext cx="2250468" cy="307777"/>
              </a:xfrm>
              <a:prstGeom prst="rect">
                <a:avLst/>
              </a:prstGeom>
              <a:noFill/>
            </p:spPr>
            <p:txBody>
              <a:bodyPr wrap="square" rtlCol="0">
                <a:spAutoFit/>
              </a:bodyPr>
              <a:lstStyle/>
              <a:p>
                <a:pPr algn="ctr"/>
                <a:r>
                  <a:rPr lang="vi-VN" sz="1400">
                    <a:solidFill>
                      <a:srgbClr val="255295"/>
                    </a:solidFill>
                    <a:latin typeface="Roboto" pitchFamily="2" charset="0"/>
                    <a:ea typeface="Roboto" pitchFamily="2" charset="0"/>
                  </a:rPr>
                  <a:t>Transaction Ledger     </a:t>
                </a:r>
                <a:endParaRPr lang="en-US" sz="1400">
                  <a:solidFill>
                    <a:srgbClr val="255295"/>
                  </a:solidFill>
                  <a:latin typeface="Roboto" pitchFamily="2" charset="0"/>
                  <a:ea typeface="Roboto" pitchFamily="2" charset="0"/>
                </a:endParaRPr>
              </a:p>
            </p:txBody>
          </p:sp>
          <p:pic>
            <p:nvPicPr>
              <p:cNvPr id="22" name="Graphic 21" descr="Badge Tick1 with solid fill">
                <a:extLst>
                  <a:ext uri="{FF2B5EF4-FFF2-40B4-BE49-F238E27FC236}">
                    <a16:creationId xmlns:a16="http://schemas.microsoft.com/office/drawing/2014/main" id="{FBE831CE-32F2-4A3D-FABB-4EC54EA935D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22280" y="3774729"/>
                <a:ext cx="100903" cy="100903"/>
              </a:xfrm>
              <a:prstGeom prst="rect">
                <a:avLst/>
              </a:prstGeom>
            </p:spPr>
          </p:pic>
        </p:grpSp>
        <p:grpSp>
          <p:nvGrpSpPr>
            <p:cNvPr id="23" name="Group 22">
              <a:extLst>
                <a:ext uri="{FF2B5EF4-FFF2-40B4-BE49-F238E27FC236}">
                  <a16:creationId xmlns:a16="http://schemas.microsoft.com/office/drawing/2014/main" id="{8E0CEA93-1828-4630-F567-5DB08E6E7288}"/>
                </a:ext>
              </a:extLst>
            </p:cNvPr>
            <p:cNvGrpSpPr/>
            <p:nvPr/>
          </p:nvGrpSpPr>
          <p:grpSpPr>
            <a:xfrm>
              <a:off x="4423444" y="5173256"/>
              <a:ext cx="2620832" cy="639098"/>
              <a:chOff x="4423444" y="2217174"/>
              <a:chExt cx="2620832" cy="639098"/>
            </a:xfrm>
          </p:grpSpPr>
          <p:sp>
            <p:nvSpPr>
              <p:cNvPr id="24" name="Rectangle: Rounded Corners 23">
                <a:extLst>
                  <a:ext uri="{FF2B5EF4-FFF2-40B4-BE49-F238E27FC236}">
                    <a16:creationId xmlns:a16="http://schemas.microsoft.com/office/drawing/2014/main" id="{81468E54-509A-5C78-245E-1946578896E9}"/>
                  </a:ext>
                </a:extLst>
              </p:cNvPr>
              <p:cNvSpPr/>
              <p:nvPr/>
            </p:nvSpPr>
            <p:spPr>
              <a:xfrm>
                <a:off x="4423444" y="2217174"/>
                <a:ext cx="2620832" cy="639098"/>
              </a:xfrm>
              <a:prstGeom prst="roundRect">
                <a:avLst/>
              </a:prstGeom>
              <a:solidFill>
                <a:srgbClr val="C1E5F5">
                  <a:alpha val="52000"/>
                </a:srgbClr>
              </a:solidFill>
              <a:ln>
                <a:solidFill>
                  <a:srgbClr val="6AB6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0048D70C-C01F-788A-1182-74270B23920A}"/>
                  </a:ext>
                </a:extLst>
              </p:cNvPr>
              <p:cNvSpPr txBox="1"/>
              <p:nvPr/>
            </p:nvSpPr>
            <p:spPr>
              <a:xfrm>
                <a:off x="4622280" y="2394606"/>
                <a:ext cx="2250468" cy="307777"/>
              </a:xfrm>
              <a:prstGeom prst="rect">
                <a:avLst/>
              </a:prstGeom>
              <a:noFill/>
            </p:spPr>
            <p:txBody>
              <a:bodyPr wrap="square" rtlCol="0">
                <a:spAutoFit/>
              </a:bodyPr>
              <a:lstStyle/>
              <a:p>
                <a:pPr algn="ctr"/>
                <a:r>
                  <a:rPr lang="vi-VN" sz="1400">
                    <a:solidFill>
                      <a:srgbClr val="255295"/>
                    </a:solidFill>
                    <a:latin typeface="Roboto" pitchFamily="2" charset="0"/>
                    <a:ea typeface="Roboto" pitchFamily="2" charset="0"/>
                  </a:rPr>
                  <a:t>Trust Registry/TSA/HSM</a:t>
                </a:r>
                <a:endParaRPr lang="vi-VN" sz="1400" dirty="0">
                  <a:solidFill>
                    <a:srgbClr val="255295"/>
                  </a:solidFill>
                  <a:latin typeface="Roboto" pitchFamily="2" charset="0"/>
                  <a:ea typeface="Roboto" pitchFamily="2" charset="0"/>
                </a:endParaRPr>
              </a:p>
            </p:txBody>
          </p:sp>
        </p:grpSp>
        <p:cxnSp>
          <p:nvCxnSpPr>
            <p:cNvPr id="27" name="Straight Arrow Connector 26">
              <a:extLst>
                <a:ext uri="{FF2B5EF4-FFF2-40B4-BE49-F238E27FC236}">
                  <a16:creationId xmlns:a16="http://schemas.microsoft.com/office/drawing/2014/main" id="{1ABC1BD5-D286-6FE5-DCD9-7768242F41A2}"/>
                </a:ext>
              </a:extLst>
            </p:cNvPr>
            <p:cNvCxnSpPr/>
            <p:nvPr/>
          </p:nvCxnSpPr>
          <p:spPr>
            <a:xfrm>
              <a:off x="5747514" y="1838633"/>
              <a:ext cx="0" cy="32004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ECBA33E1-5DD4-E373-521E-2B339395C82A}"/>
                </a:ext>
              </a:extLst>
            </p:cNvPr>
            <p:cNvCxnSpPr/>
            <p:nvPr/>
          </p:nvCxnSpPr>
          <p:spPr>
            <a:xfrm>
              <a:off x="5748073" y="2856272"/>
              <a:ext cx="0" cy="32004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DF2A7383-1DFA-C1DE-D52C-C6660CD4387A}"/>
                </a:ext>
              </a:extLst>
            </p:cNvPr>
            <p:cNvCxnSpPr/>
            <p:nvPr/>
          </p:nvCxnSpPr>
          <p:spPr>
            <a:xfrm>
              <a:off x="5748632" y="4758811"/>
              <a:ext cx="0" cy="32004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pic>
        <p:nvPicPr>
          <p:cNvPr id="33" name="Picture 32" descr="A chain link with dots and lines&#10;&#10;AI-generated content may be incorrect.">
            <a:extLst>
              <a:ext uri="{FF2B5EF4-FFF2-40B4-BE49-F238E27FC236}">
                <a16:creationId xmlns:a16="http://schemas.microsoft.com/office/drawing/2014/main" id="{0CB36A90-4C16-478D-18FF-229E3897EC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5921479" y="587474"/>
            <a:ext cx="6858000" cy="5683046"/>
          </a:xfrm>
          <a:prstGeom prst="rect">
            <a:avLst/>
          </a:prstGeom>
        </p:spPr>
      </p:pic>
      <p:sp>
        <p:nvSpPr>
          <p:cNvPr id="34" name="Rectangle 33">
            <a:extLst>
              <a:ext uri="{FF2B5EF4-FFF2-40B4-BE49-F238E27FC236}">
                <a16:creationId xmlns:a16="http://schemas.microsoft.com/office/drawing/2014/main" id="{DCFD727A-3CFF-3E0A-B2BE-8894047F76A4}"/>
              </a:ext>
            </a:extLst>
          </p:cNvPr>
          <p:cNvSpPr/>
          <p:nvPr/>
        </p:nvSpPr>
        <p:spPr>
          <a:xfrm>
            <a:off x="6507838" y="-16714"/>
            <a:ext cx="5663381" cy="6858000"/>
          </a:xfrm>
          <a:prstGeom prst="rect">
            <a:avLst/>
          </a:prstGeom>
          <a:solidFill>
            <a:srgbClr val="255295">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82E4B7B9-F92F-BCB6-A1B9-29E2D323D0AF}"/>
              </a:ext>
            </a:extLst>
          </p:cNvPr>
          <p:cNvSpPr txBox="1"/>
          <p:nvPr/>
        </p:nvSpPr>
        <p:spPr>
          <a:xfrm>
            <a:off x="6705714" y="1755057"/>
            <a:ext cx="5486286" cy="307777"/>
          </a:xfrm>
          <a:prstGeom prst="rect">
            <a:avLst/>
          </a:prstGeom>
          <a:noFill/>
        </p:spPr>
        <p:txBody>
          <a:bodyPr wrap="square" rtlCol="0">
            <a:spAutoFit/>
          </a:bodyPr>
          <a:lstStyle/>
          <a:p>
            <a:r>
              <a:rPr lang="vi-VN" sz="1400">
                <a:solidFill>
                  <a:schemeClr val="bg1"/>
                </a:solidFill>
                <a:latin typeface="Roboto" pitchFamily="2" charset="0"/>
                <a:ea typeface="Roboto" pitchFamily="2" charset="0"/>
              </a:rPr>
              <a:t>Blockchain bảo đảm tính minh bạch &amp; truy vết (tamper-proof audit</a:t>
            </a:r>
            <a:r>
              <a:rPr lang="en-US" sz="1400">
                <a:solidFill>
                  <a:schemeClr val="bg1"/>
                </a:solidFill>
                <a:latin typeface="Roboto" pitchFamily="2" charset="0"/>
                <a:ea typeface="Roboto" pitchFamily="2" charset="0"/>
              </a:rPr>
              <a:t>)</a:t>
            </a:r>
            <a:endParaRPr lang="vi-VN" sz="1400" dirty="0">
              <a:solidFill>
                <a:schemeClr val="bg1"/>
              </a:solidFill>
              <a:latin typeface="Roboto" pitchFamily="2" charset="0"/>
              <a:ea typeface="Roboto" pitchFamily="2" charset="0"/>
            </a:endParaRPr>
          </a:p>
        </p:txBody>
      </p:sp>
      <p:sp>
        <p:nvSpPr>
          <p:cNvPr id="37" name="TextBox 36">
            <a:extLst>
              <a:ext uri="{FF2B5EF4-FFF2-40B4-BE49-F238E27FC236}">
                <a16:creationId xmlns:a16="http://schemas.microsoft.com/office/drawing/2014/main" id="{527EC7CE-A34D-B038-F44D-0C2F7D8B8879}"/>
              </a:ext>
            </a:extLst>
          </p:cNvPr>
          <p:cNvSpPr txBox="1"/>
          <p:nvPr/>
        </p:nvSpPr>
        <p:spPr>
          <a:xfrm>
            <a:off x="6705714" y="2190621"/>
            <a:ext cx="5348634" cy="523220"/>
          </a:xfrm>
          <a:prstGeom prst="rect">
            <a:avLst/>
          </a:prstGeom>
          <a:noFill/>
        </p:spPr>
        <p:txBody>
          <a:bodyPr wrap="square" rtlCol="0">
            <a:spAutoFit/>
          </a:bodyPr>
          <a:lstStyle/>
          <a:p>
            <a:r>
              <a:rPr lang="vi-VN" sz="1400">
                <a:solidFill>
                  <a:schemeClr val="bg1"/>
                </a:solidFill>
                <a:latin typeface="Roboto" pitchFamily="2" charset="0"/>
                <a:ea typeface="Roboto" pitchFamily="2" charset="0"/>
              </a:rPr>
              <a:t>DID giúp người dùng tự chủ danh tính, không phụ thuộc hệ thống tập trung</a:t>
            </a:r>
            <a:endParaRPr lang="vi-VN" sz="1400" dirty="0">
              <a:solidFill>
                <a:schemeClr val="bg1"/>
              </a:solidFill>
              <a:latin typeface="Roboto" pitchFamily="2" charset="0"/>
              <a:ea typeface="Roboto" pitchFamily="2" charset="0"/>
            </a:endParaRPr>
          </a:p>
        </p:txBody>
      </p:sp>
      <p:sp>
        <p:nvSpPr>
          <p:cNvPr id="38" name="TextBox 37">
            <a:extLst>
              <a:ext uri="{FF2B5EF4-FFF2-40B4-BE49-F238E27FC236}">
                <a16:creationId xmlns:a16="http://schemas.microsoft.com/office/drawing/2014/main" id="{1FA0DD48-4903-515E-77CB-6965A8E309C7}"/>
              </a:ext>
            </a:extLst>
          </p:cNvPr>
          <p:cNvSpPr txBox="1"/>
          <p:nvPr/>
        </p:nvSpPr>
        <p:spPr>
          <a:xfrm>
            <a:off x="6705714" y="2841628"/>
            <a:ext cx="5348634" cy="523220"/>
          </a:xfrm>
          <a:prstGeom prst="rect">
            <a:avLst/>
          </a:prstGeom>
          <a:noFill/>
        </p:spPr>
        <p:txBody>
          <a:bodyPr wrap="square" rtlCol="0">
            <a:spAutoFit/>
          </a:bodyPr>
          <a:lstStyle/>
          <a:p>
            <a:r>
              <a:rPr lang="vi-VN" sz="1400">
                <a:solidFill>
                  <a:schemeClr val="bg1"/>
                </a:solidFill>
                <a:latin typeface="Roboto" pitchFamily="2" charset="0"/>
                <a:ea typeface="Roboto" pitchFamily="2" charset="0"/>
              </a:rPr>
              <a:t>Ký số (QES) tạo hiệu lực pháp lý – cầu nối giữa thế giới pháp lý và thế giới phi tập trung</a:t>
            </a:r>
            <a:endParaRPr lang="vi-VN" sz="1400" dirty="0">
              <a:solidFill>
                <a:schemeClr val="bg1"/>
              </a:solidFill>
              <a:latin typeface="Roboto" pitchFamily="2" charset="0"/>
              <a:ea typeface="Roboto" pitchFamily="2" charset="0"/>
            </a:endParaRPr>
          </a:p>
        </p:txBody>
      </p:sp>
      <p:sp>
        <p:nvSpPr>
          <p:cNvPr id="39" name="TextBox 38">
            <a:extLst>
              <a:ext uri="{FF2B5EF4-FFF2-40B4-BE49-F238E27FC236}">
                <a16:creationId xmlns:a16="http://schemas.microsoft.com/office/drawing/2014/main" id="{CE0AEE48-ADDD-9C5E-78F6-D66DE0D5B330}"/>
              </a:ext>
            </a:extLst>
          </p:cNvPr>
          <p:cNvSpPr txBox="1"/>
          <p:nvPr/>
        </p:nvSpPr>
        <p:spPr>
          <a:xfrm>
            <a:off x="6927568" y="1067738"/>
            <a:ext cx="4949800" cy="400110"/>
          </a:xfrm>
          <a:prstGeom prst="rect">
            <a:avLst/>
          </a:prstGeom>
          <a:noFill/>
        </p:spPr>
        <p:txBody>
          <a:bodyPr wrap="square" rtlCol="0">
            <a:spAutoFit/>
          </a:bodyPr>
          <a:lstStyle/>
          <a:p>
            <a:pPr algn="ctr"/>
            <a:r>
              <a:rPr lang="en-US" sz="2000" b="1">
                <a:solidFill>
                  <a:schemeClr val="bg1"/>
                </a:solidFill>
                <a:latin typeface="Roboto" pitchFamily="2" charset="0"/>
                <a:ea typeface="Roboto" pitchFamily="2" charset="0"/>
              </a:rPr>
              <a:t>Ý NGHĨA CHIẾN LƯỢC</a:t>
            </a:r>
            <a:endParaRPr lang="vi-VN" sz="2000" b="1" dirty="0">
              <a:solidFill>
                <a:schemeClr val="bg1"/>
              </a:solidFill>
              <a:latin typeface="Roboto" pitchFamily="2" charset="0"/>
              <a:ea typeface="Roboto" pitchFamily="2" charset="0"/>
            </a:endParaRPr>
          </a:p>
        </p:txBody>
      </p:sp>
      <p:pic>
        <p:nvPicPr>
          <p:cNvPr id="40" name="Picture 39" descr="A black background with white text&#10;&#10;AI-generated content may be incorrect.">
            <a:extLst>
              <a:ext uri="{FF2B5EF4-FFF2-40B4-BE49-F238E27FC236}">
                <a16:creationId xmlns:a16="http://schemas.microsoft.com/office/drawing/2014/main" id="{C59D857A-4C6D-9707-023E-ED1F1476605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99550" y="5103697"/>
            <a:ext cx="4898613" cy="1275806"/>
          </a:xfrm>
          <a:prstGeom prst="rect">
            <a:avLst/>
          </a:prstGeom>
          <a:effectLst>
            <a:outerShdw blurRad="50800" dist="38100" dir="10800000" algn="r" rotWithShape="0">
              <a:prstClr val="black">
                <a:alpha val="40000"/>
              </a:prstClr>
            </a:outerShdw>
          </a:effectLst>
        </p:spPr>
      </p:pic>
      <p:sp>
        <p:nvSpPr>
          <p:cNvPr id="41" name="TextBox 40">
            <a:extLst>
              <a:ext uri="{FF2B5EF4-FFF2-40B4-BE49-F238E27FC236}">
                <a16:creationId xmlns:a16="http://schemas.microsoft.com/office/drawing/2014/main" id="{75DB105D-8A35-8674-2C27-D22CC2BC17A1}"/>
              </a:ext>
            </a:extLst>
          </p:cNvPr>
          <p:cNvSpPr txBox="1"/>
          <p:nvPr/>
        </p:nvSpPr>
        <p:spPr>
          <a:xfrm>
            <a:off x="6705714" y="3492635"/>
            <a:ext cx="5348634" cy="523220"/>
          </a:xfrm>
          <a:prstGeom prst="rect">
            <a:avLst/>
          </a:prstGeom>
          <a:noFill/>
        </p:spPr>
        <p:txBody>
          <a:bodyPr wrap="square" rtlCol="0">
            <a:spAutoFit/>
          </a:bodyPr>
          <a:lstStyle/>
          <a:p>
            <a:r>
              <a:rPr lang="vi-VN" sz="1400">
                <a:solidFill>
                  <a:schemeClr val="bg1"/>
                </a:solidFill>
                <a:latin typeface="Roboto" pitchFamily="2" charset="0"/>
                <a:ea typeface="Roboto" pitchFamily="2" charset="0"/>
              </a:rPr>
              <a:t>Khi ba lớp này kết hợp, Quantera trở thành một EUDI-compliant Trust Infrastructure, tương thích với EBSI, W3C VC, và ETSI eIDAS</a:t>
            </a:r>
            <a:endParaRPr lang="vi-VN" sz="1400" dirty="0">
              <a:solidFill>
                <a:schemeClr val="bg1"/>
              </a:solidFill>
              <a:latin typeface="Roboto" pitchFamily="2" charset="0"/>
              <a:ea typeface="Roboto" pitchFamily="2" charset="0"/>
            </a:endParaRPr>
          </a:p>
        </p:txBody>
      </p:sp>
    </p:spTree>
    <p:extLst>
      <p:ext uri="{BB962C8B-B14F-4D97-AF65-F5344CB8AC3E}">
        <p14:creationId xmlns:p14="http://schemas.microsoft.com/office/powerpoint/2010/main" val="2296689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A person using a phone&#10;&#10;AI-generated content may be incorrect.">
            <a:extLst>
              <a:ext uri="{FF2B5EF4-FFF2-40B4-BE49-F238E27FC236}">
                <a16:creationId xmlns:a16="http://schemas.microsoft.com/office/drawing/2014/main" id="{F8C97CE1-25D8-DECA-42A2-A3C1818E50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81261" y="2262112"/>
            <a:ext cx="8270955" cy="4114800"/>
          </a:xfrm>
          <a:prstGeom prst="rect">
            <a:avLst/>
          </a:prstGeom>
        </p:spPr>
      </p:pic>
      <p:pic>
        <p:nvPicPr>
          <p:cNvPr id="17" name="Picture 16" descr="A hand writing on a document&#10;&#10;AI-generated content may be incorrect.">
            <a:extLst>
              <a:ext uri="{FF2B5EF4-FFF2-40B4-BE49-F238E27FC236}">
                <a16:creationId xmlns:a16="http://schemas.microsoft.com/office/drawing/2014/main" id="{5500B567-9D17-5B34-6791-4CD484AC0D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32429" y="2262112"/>
            <a:ext cx="8270955" cy="4114800"/>
          </a:xfrm>
          <a:prstGeom prst="rect">
            <a:avLst/>
          </a:prstGeom>
        </p:spPr>
      </p:pic>
      <p:pic>
        <p:nvPicPr>
          <p:cNvPr id="15" name="Picture 14" descr="A finger touching a screen&#10;&#10;AI-generated content may be incorrect.">
            <a:extLst>
              <a:ext uri="{FF2B5EF4-FFF2-40B4-BE49-F238E27FC236}">
                <a16:creationId xmlns:a16="http://schemas.microsoft.com/office/drawing/2014/main" id="{1B845665-AC05-2294-8603-DC46690932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63491" y="2262112"/>
            <a:ext cx="8270955" cy="4114800"/>
          </a:xfrm>
          <a:prstGeom prst="rect">
            <a:avLst/>
          </a:prstGeom>
        </p:spPr>
      </p:pic>
      <p:grpSp>
        <p:nvGrpSpPr>
          <p:cNvPr id="2" name="Group 1">
            <a:extLst>
              <a:ext uri="{FF2B5EF4-FFF2-40B4-BE49-F238E27FC236}">
                <a16:creationId xmlns:a16="http://schemas.microsoft.com/office/drawing/2014/main" id="{39053273-EDE5-D76B-375E-96E8DD907385}"/>
              </a:ext>
            </a:extLst>
          </p:cNvPr>
          <p:cNvGrpSpPr/>
          <p:nvPr/>
        </p:nvGrpSpPr>
        <p:grpSpPr>
          <a:xfrm>
            <a:off x="172690" y="315460"/>
            <a:ext cx="6210677" cy="778598"/>
            <a:chOff x="307817" y="1168754"/>
            <a:chExt cx="6210677" cy="778598"/>
          </a:xfrm>
        </p:grpSpPr>
        <p:sp>
          <p:nvSpPr>
            <p:cNvPr id="3" name="Rectangle: Rounded Corners 2">
              <a:extLst>
                <a:ext uri="{FF2B5EF4-FFF2-40B4-BE49-F238E27FC236}">
                  <a16:creationId xmlns:a16="http://schemas.microsoft.com/office/drawing/2014/main" id="{74F2BFC3-A080-184E-4FA6-FB8B8A5FEE32}"/>
                </a:ext>
              </a:extLst>
            </p:cNvPr>
            <p:cNvSpPr/>
            <p:nvPr/>
          </p:nvSpPr>
          <p:spPr>
            <a:xfrm>
              <a:off x="307817" y="1168754"/>
              <a:ext cx="6210677" cy="778598"/>
            </a:xfrm>
            <a:prstGeom prst="roundRect">
              <a:avLst>
                <a:gd name="adj" fmla="val 50000"/>
              </a:avLst>
            </a:prstGeom>
            <a:solidFill>
              <a:schemeClr val="accent1">
                <a:lumMod val="20000"/>
                <a:lumOff val="8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4" name="Group 3">
              <a:extLst>
                <a:ext uri="{FF2B5EF4-FFF2-40B4-BE49-F238E27FC236}">
                  <a16:creationId xmlns:a16="http://schemas.microsoft.com/office/drawing/2014/main" id="{FE3C89DE-A9A1-F725-6982-DEB3797CF4AD}"/>
                </a:ext>
              </a:extLst>
            </p:cNvPr>
            <p:cNvGrpSpPr/>
            <p:nvPr/>
          </p:nvGrpSpPr>
          <p:grpSpPr>
            <a:xfrm>
              <a:off x="307818" y="1168754"/>
              <a:ext cx="778598" cy="778598"/>
              <a:chOff x="307818" y="1168754"/>
              <a:chExt cx="778598" cy="778598"/>
            </a:xfrm>
          </p:grpSpPr>
          <p:sp>
            <p:nvSpPr>
              <p:cNvPr id="6" name="Oval 5">
                <a:extLst>
                  <a:ext uri="{FF2B5EF4-FFF2-40B4-BE49-F238E27FC236}">
                    <a16:creationId xmlns:a16="http://schemas.microsoft.com/office/drawing/2014/main" id="{D7598139-6E95-0FD5-CDB1-AD511DF7560B}"/>
                  </a:ext>
                </a:extLst>
              </p:cNvPr>
              <p:cNvSpPr/>
              <p:nvPr/>
            </p:nvSpPr>
            <p:spPr>
              <a:xfrm>
                <a:off x="307818" y="1168754"/>
                <a:ext cx="778598" cy="778598"/>
              </a:xfrm>
              <a:prstGeom prst="ellipse">
                <a:avLst/>
              </a:prstGeom>
              <a:solidFill>
                <a:srgbClr val="2455A4"/>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 name="TextBox 6">
                <a:extLst>
                  <a:ext uri="{FF2B5EF4-FFF2-40B4-BE49-F238E27FC236}">
                    <a16:creationId xmlns:a16="http://schemas.microsoft.com/office/drawing/2014/main" id="{691A812F-B95E-9289-0E4F-03552319CCFF}"/>
                  </a:ext>
                </a:extLst>
              </p:cNvPr>
              <p:cNvSpPr txBox="1"/>
              <p:nvPr/>
            </p:nvSpPr>
            <p:spPr>
              <a:xfrm>
                <a:off x="497941" y="1204110"/>
                <a:ext cx="398352" cy="707886"/>
              </a:xfrm>
              <a:prstGeom prst="rect">
                <a:avLst/>
              </a:prstGeom>
              <a:noFill/>
            </p:spPr>
            <p:txBody>
              <a:bodyPr wrap="square" rtlCol="0">
                <a:spAutoFit/>
              </a:bodyPr>
              <a:lstStyle/>
              <a:p>
                <a:pPr algn="ctr"/>
                <a:r>
                  <a:rPr lang="en-US" sz="4000" b="1" dirty="0">
                    <a:solidFill>
                      <a:schemeClr val="bg1"/>
                    </a:solidFill>
                    <a:latin typeface="Roboto" pitchFamily="2" charset="0"/>
                    <a:ea typeface="Roboto" pitchFamily="2" charset="0"/>
                  </a:rPr>
                  <a:t>4</a:t>
                </a:r>
                <a:endParaRPr lang="vi-VN" sz="4000" b="1" dirty="0">
                  <a:solidFill>
                    <a:schemeClr val="bg1"/>
                  </a:solidFill>
                  <a:latin typeface="Roboto" pitchFamily="2" charset="0"/>
                  <a:ea typeface="Roboto" pitchFamily="2" charset="0"/>
                </a:endParaRPr>
              </a:p>
            </p:txBody>
          </p:sp>
        </p:grpSp>
        <p:sp>
          <p:nvSpPr>
            <p:cNvPr id="5" name="TextBox 4">
              <a:extLst>
                <a:ext uri="{FF2B5EF4-FFF2-40B4-BE49-F238E27FC236}">
                  <a16:creationId xmlns:a16="http://schemas.microsoft.com/office/drawing/2014/main" id="{C82E80ED-391A-3847-7BED-AC47EF51B5CE}"/>
                </a:ext>
              </a:extLst>
            </p:cNvPr>
            <p:cNvSpPr txBox="1"/>
            <p:nvPr/>
          </p:nvSpPr>
          <p:spPr>
            <a:xfrm>
              <a:off x="1249377" y="1357998"/>
              <a:ext cx="4846622" cy="400110"/>
            </a:xfrm>
            <a:prstGeom prst="rect">
              <a:avLst/>
            </a:prstGeom>
            <a:noFill/>
          </p:spPr>
          <p:txBody>
            <a:bodyPr wrap="square" rtlCol="0">
              <a:spAutoFit/>
            </a:bodyPr>
            <a:lstStyle/>
            <a:p>
              <a:r>
                <a:rPr lang="en-US" sz="2000" b="1" dirty="0">
                  <a:solidFill>
                    <a:srgbClr val="255295"/>
                  </a:solidFill>
                  <a:latin typeface="Roboto" pitchFamily="2" charset="0"/>
                  <a:ea typeface="Roboto" pitchFamily="2" charset="0"/>
                </a:rPr>
                <a:t>ỨNG DỤNG &amp; TRƯỜNG HỢP SỬ DỤNG</a:t>
              </a:r>
              <a:endParaRPr lang="vi-VN" sz="2000" b="1" dirty="0">
                <a:solidFill>
                  <a:srgbClr val="255295"/>
                </a:solidFill>
                <a:latin typeface="Roboto" pitchFamily="2" charset="0"/>
                <a:ea typeface="Roboto" pitchFamily="2" charset="0"/>
              </a:endParaRPr>
            </a:p>
          </p:txBody>
        </p:sp>
      </p:grpSp>
      <p:sp>
        <p:nvSpPr>
          <p:cNvPr id="8" name="TextBox 7">
            <a:extLst>
              <a:ext uri="{FF2B5EF4-FFF2-40B4-BE49-F238E27FC236}">
                <a16:creationId xmlns:a16="http://schemas.microsoft.com/office/drawing/2014/main" id="{7F8B3112-D061-42C9-96FE-018960851F8E}"/>
              </a:ext>
            </a:extLst>
          </p:cNvPr>
          <p:cNvSpPr txBox="1"/>
          <p:nvPr/>
        </p:nvSpPr>
        <p:spPr>
          <a:xfrm>
            <a:off x="2254983" y="1416475"/>
            <a:ext cx="8256767" cy="523220"/>
          </a:xfrm>
          <a:prstGeom prst="rect">
            <a:avLst/>
          </a:prstGeom>
          <a:noFill/>
        </p:spPr>
        <p:txBody>
          <a:bodyPr wrap="square" rtlCol="0">
            <a:spAutoFit/>
          </a:bodyPr>
          <a:lstStyle/>
          <a:p>
            <a:r>
              <a:rPr lang="vi-VN" sz="1400">
                <a:solidFill>
                  <a:srgbClr val="255295"/>
                </a:solidFill>
                <a:latin typeface="Roboto" pitchFamily="2" charset="0"/>
                <a:ea typeface="Roboto" pitchFamily="2" charset="0"/>
              </a:rPr>
              <a:t>Ứng dụng hỗ trợ định danh số, eKYC, ký số và lưu trữ hồ sơ điện tử, phục vụ đa lĩnh vực như chính phủ điện tử, ngân hàng, tài chính, viễn thông, giúp xác minh an toàn, giảm gian lận và mở rộng dịch vụ số</a:t>
            </a:r>
            <a:r>
              <a:rPr lang="en-US" sz="1400">
                <a:solidFill>
                  <a:srgbClr val="255295"/>
                </a:solidFill>
                <a:latin typeface="Roboto" pitchFamily="2" charset="0"/>
                <a:ea typeface="Roboto" pitchFamily="2" charset="0"/>
              </a:rPr>
              <a:t>.</a:t>
            </a:r>
            <a:endParaRPr lang="vi-VN" sz="1400" dirty="0">
              <a:solidFill>
                <a:srgbClr val="255295"/>
              </a:solidFill>
              <a:latin typeface="Roboto" pitchFamily="2" charset="0"/>
              <a:ea typeface="Roboto" pitchFamily="2" charset="0"/>
            </a:endParaRPr>
          </a:p>
        </p:txBody>
      </p:sp>
      <p:pic>
        <p:nvPicPr>
          <p:cNvPr id="12" name="Picture 11" descr="A close-up of a person's hands&#10;&#10;AI-generated content may be incorrect.">
            <a:extLst>
              <a:ext uri="{FF2B5EF4-FFF2-40B4-BE49-F238E27FC236}">
                <a16:creationId xmlns:a16="http://schemas.microsoft.com/office/drawing/2014/main" id="{4EC8AEFD-9AE5-8372-C4F0-50C50C61E8A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1107" y="2262113"/>
            <a:ext cx="8229599" cy="4114800"/>
          </a:xfrm>
          <a:prstGeom prst="rect">
            <a:avLst/>
          </a:prstGeom>
        </p:spPr>
      </p:pic>
    </p:spTree>
    <p:extLst>
      <p:ext uri="{BB962C8B-B14F-4D97-AF65-F5344CB8AC3E}">
        <p14:creationId xmlns:p14="http://schemas.microsoft.com/office/powerpoint/2010/main" val="1639985668"/>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D49B9-7531-F380-3A4A-25883911B4D8}"/>
            </a:ext>
          </a:extLst>
        </p:cNvPr>
        <p:cNvGrpSpPr/>
        <p:nvPr/>
      </p:nvGrpSpPr>
      <p:grpSpPr>
        <a:xfrm>
          <a:off x="0" y="0"/>
          <a:ext cx="0" cy="0"/>
          <a:chOff x="0" y="0"/>
          <a:chExt cx="0" cy="0"/>
        </a:xfrm>
      </p:grpSpPr>
      <p:pic>
        <p:nvPicPr>
          <p:cNvPr id="19" name="Picture 18" descr="A person using a phone&#10;&#10;AI-generated content may be incorrect.">
            <a:extLst>
              <a:ext uri="{FF2B5EF4-FFF2-40B4-BE49-F238E27FC236}">
                <a16:creationId xmlns:a16="http://schemas.microsoft.com/office/drawing/2014/main" id="{AF275F01-1EF6-2832-99C0-635D9A2999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453" y="2262113"/>
            <a:ext cx="8270955" cy="4114800"/>
          </a:xfrm>
          <a:prstGeom prst="rect">
            <a:avLst/>
          </a:prstGeom>
        </p:spPr>
      </p:pic>
      <p:pic>
        <p:nvPicPr>
          <p:cNvPr id="17" name="Picture 16" descr="A hand writing on a document&#10;&#10;AI-generated content may be incorrect.">
            <a:extLst>
              <a:ext uri="{FF2B5EF4-FFF2-40B4-BE49-F238E27FC236}">
                <a16:creationId xmlns:a16="http://schemas.microsoft.com/office/drawing/2014/main" id="{171BCBBF-7726-38F2-672C-8F3C76B46F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22202" y="2262113"/>
            <a:ext cx="8270955" cy="4114800"/>
          </a:xfrm>
          <a:prstGeom prst="rect">
            <a:avLst/>
          </a:prstGeom>
        </p:spPr>
      </p:pic>
      <p:pic>
        <p:nvPicPr>
          <p:cNvPr id="15" name="Picture 14" descr="A finger touching a screen&#10;&#10;AI-generated content may be incorrect.">
            <a:extLst>
              <a:ext uri="{FF2B5EF4-FFF2-40B4-BE49-F238E27FC236}">
                <a16:creationId xmlns:a16="http://schemas.microsoft.com/office/drawing/2014/main" id="{2D7240D9-180D-6DE3-0A4B-C8DADCAA82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2396" y="2262113"/>
            <a:ext cx="8270955" cy="4114800"/>
          </a:xfrm>
          <a:prstGeom prst="rect">
            <a:avLst/>
          </a:prstGeom>
        </p:spPr>
      </p:pic>
      <p:grpSp>
        <p:nvGrpSpPr>
          <p:cNvPr id="2" name="Group 1">
            <a:extLst>
              <a:ext uri="{FF2B5EF4-FFF2-40B4-BE49-F238E27FC236}">
                <a16:creationId xmlns:a16="http://schemas.microsoft.com/office/drawing/2014/main" id="{38C80FF2-BD90-5FD5-44BE-C3C15EE7649A}"/>
              </a:ext>
            </a:extLst>
          </p:cNvPr>
          <p:cNvGrpSpPr/>
          <p:nvPr/>
        </p:nvGrpSpPr>
        <p:grpSpPr>
          <a:xfrm>
            <a:off x="172690" y="315460"/>
            <a:ext cx="6210677" cy="778598"/>
            <a:chOff x="307817" y="1168754"/>
            <a:chExt cx="6210677" cy="778598"/>
          </a:xfrm>
        </p:grpSpPr>
        <p:sp>
          <p:nvSpPr>
            <p:cNvPr id="3" name="Rectangle: Rounded Corners 2">
              <a:extLst>
                <a:ext uri="{FF2B5EF4-FFF2-40B4-BE49-F238E27FC236}">
                  <a16:creationId xmlns:a16="http://schemas.microsoft.com/office/drawing/2014/main" id="{BFDDAF92-08BB-C6D5-0C29-894D56F18E56}"/>
                </a:ext>
              </a:extLst>
            </p:cNvPr>
            <p:cNvSpPr/>
            <p:nvPr/>
          </p:nvSpPr>
          <p:spPr>
            <a:xfrm>
              <a:off x="307817" y="1168754"/>
              <a:ext cx="6210677" cy="778598"/>
            </a:xfrm>
            <a:prstGeom prst="roundRect">
              <a:avLst>
                <a:gd name="adj" fmla="val 50000"/>
              </a:avLst>
            </a:prstGeom>
            <a:solidFill>
              <a:schemeClr val="accent1">
                <a:lumMod val="20000"/>
                <a:lumOff val="8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4" name="Group 3">
              <a:extLst>
                <a:ext uri="{FF2B5EF4-FFF2-40B4-BE49-F238E27FC236}">
                  <a16:creationId xmlns:a16="http://schemas.microsoft.com/office/drawing/2014/main" id="{5A845C77-46A7-F530-9286-02162FB23F7D}"/>
                </a:ext>
              </a:extLst>
            </p:cNvPr>
            <p:cNvGrpSpPr/>
            <p:nvPr/>
          </p:nvGrpSpPr>
          <p:grpSpPr>
            <a:xfrm>
              <a:off x="307818" y="1168754"/>
              <a:ext cx="778598" cy="778598"/>
              <a:chOff x="307818" y="1168754"/>
              <a:chExt cx="778598" cy="778598"/>
            </a:xfrm>
          </p:grpSpPr>
          <p:sp>
            <p:nvSpPr>
              <p:cNvPr id="6" name="Oval 5">
                <a:extLst>
                  <a:ext uri="{FF2B5EF4-FFF2-40B4-BE49-F238E27FC236}">
                    <a16:creationId xmlns:a16="http://schemas.microsoft.com/office/drawing/2014/main" id="{DC94C9C5-EBED-D03B-C6CC-EBDD7159B9EC}"/>
                  </a:ext>
                </a:extLst>
              </p:cNvPr>
              <p:cNvSpPr/>
              <p:nvPr/>
            </p:nvSpPr>
            <p:spPr>
              <a:xfrm>
                <a:off x="307818" y="1168754"/>
                <a:ext cx="778598" cy="778598"/>
              </a:xfrm>
              <a:prstGeom prst="ellipse">
                <a:avLst/>
              </a:prstGeom>
              <a:solidFill>
                <a:srgbClr val="2455A4"/>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 name="TextBox 6">
                <a:extLst>
                  <a:ext uri="{FF2B5EF4-FFF2-40B4-BE49-F238E27FC236}">
                    <a16:creationId xmlns:a16="http://schemas.microsoft.com/office/drawing/2014/main" id="{E337DC3A-8A03-F0E1-444C-C5236C8349A3}"/>
                  </a:ext>
                </a:extLst>
              </p:cNvPr>
              <p:cNvSpPr txBox="1"/>
              <p:nvPr/>
            </p:nvSpPr>
            <p:spPr>
              <a:xfrm>
                <a:off x="497941" y="1204110"/>
                <a:ext cx="398352" cy="707886"/>
              </a:xfrm>
              <a:prstGeom prst="rect">
                <a:avLst/>
              </a:prstGeom>
              <a:noFill/>
            </p:spPr>
            <p:txBody>
              <a:bodyPr wrap="square" rtlCol="0">
                <a:spAutoFit/>
              </a:bodyPr>
              <a:lstStyle/>
              <a:p>
                <a:pPr algn="ctr"/>
                <a:r>
                  <a:rPr lang="en-US" sz="4000" b="1" dirty="0">
                    <a:solidFill>
                      <a:schemeClr val="bg1"/>
                    </a:solidFill>
                    <a:latin typeface="Roboto" pitchFamily="2" charset="0"/>
                    <a:ea typeface="Roboto" pitchFamily="2" charset="0"/>
                  </a:rPr>
                  <a:t>4</a:t>
                </a:r>
                <a:endParaRPr lang="vi-VN" sz="4000" b="1" dirty="0">
                  <a:solidFill>
                    <a:schemeClr val="bg1"/>
                  </a:solidFill>
                  <a:latin typeface="Roboto" pitchFamily="2" charset="0"/>
                  <a:ea typeface="Roboto" pitchFamily="2" charset="0"/>
                </a:endParaRPr>
              </a:p>
            </p:txBody>
          </p:sp>
        </p:grpSp>
        <p:sp>
          <p:nvSpPr>
            <p:cNvPr id="5" name="TextBox 4">
              <a:extLst>
                <a:ext uri="{FF2B5EF4-FFF2-40B4-BE49-F238E27FC236}">
                  <a16:creationId xmlns:a16="http://schemas.microsoft.com/office/drawing/2014/main" id="{2DE91494-F7B8-E9AE-3DA1-617B2DD5403A}"/>
                </a:ext>
              </a:extLst>
            </p:cNvPr>
            <p:cNvSpPr txBox="1"/>
            <p:nvPr/>
          </p:nvSpPr>
          <p:spPr>
            <a:xfrm>
              <a:off x="1249377" y="1357998"/>
              <a:ext cx="4846622" cy="400110"/>
            </a:xfrm>
            <a:prstGeom prst="rect">
              <a:avLst/>
            </a:prstGeom>
            <a:noFill/>
          </p:spPr>
          <p:txBody>
            <a:bodyPr wrap="square" rtlCol="0">
              <a:spAutoFit/>
            </a:bodyPr>
            <a:lstStyle/>
            <a:p>
              <a:r>
                <a:rPr lang="en-US" sz="2000" b="1" dirty="0">
                  <a:solidFill>
                    <a:srgbClr val="255295"/>
                  </a:solidFill>
                  <a:latin typeface="Roboto" pitchFamily="2" charset="0"/>
                  <a:ea typeface="Roboto" pitchFamily="2" charset="0"/>
                </a:rPr>
                <a:t>ỨNG DỤNG &amp; TRƯỜNG HỢP SỬ DỤNG</a:t>
              </a:r>
              <a:endParaRPr lang="vi-VN" sz="2000" b="1" dirty="0">
                <a:solidFill>
                  <a:srgbClr val="255295"/>
                </a:solidFill>
                <a:latin typeface="Roboto" pitchFamily="2" charset="0"/>
                <a:ea typeface="Roboto" pitchFamily="2" charset="0"/>
              </a:endParaRPr>
            </a:p>
          </p:txBody>
        </p:sp>
      </p:grpSp>
      <p:sp>
        <p:nvSpPr>
          <p:cNvPr id="8" name="TextBox 7">
            <a:extLst>
              <a:ext uri="{FF2B5EF4-FFF2-40B4-BE49-F238E27FC236}">
                <a16:creationId xmlns:a16="http://schemas.microsoft.com/office/drawing/2014/main" id="{90400397-2177-D6FA-FB67-9CD49EA393A6}"/>
              </a:ext>
            </a:extLst>
          </p:cNvPr>
          <p:cNvSpPr txBox="1"/>
          <p:nvPr/>
        </p:nvSpPr>
        <p:spPr>
          <a:xfrm>
            <a:off x="2254983" y="1416475"/>
            <a:ext cx="8256767" cy="523220"/>
          </a:xfrm>
          <a:prstGeom prst="rect">
            <a:avLst/>
          </a:prstGeom>
          <a:noFill/>
        </p:spPr>
        <p:txBody>
          <a:bodyPr wrap="square" rtlCol="0">
            <a:spAutoFit/>
          </a:bodyPr>
          <a:lstStyle/>
          <a:p>
            <a:r>
              <a:rPr lang="vi-VN" sz="1400">
                <a:solidFill>
                  <a:srgbClr val="255295"/>
                </a:solidFill>
                <a:latin typeface="Roboto" pitchFamily="2" charset="0"/>
                <a:ea typeface="Roboto" pitchFamily="2" charset="0"/>
              </a:rPr>
              <a:t>Ứng dụng hỗ trợ định danh số, eKYC, ký số và lưu trữ hồ sơ điện tử, phục vụ đa lĩnh vực như chính phủ điện tử, ngân hàng, tài chính, viễn thông, giúp xác minh an toàn, giảm gian lận và mở rộng dịch vụ số</a:t>
            </a:r>
            <a:r>
              <a:rPr lang="en-US" sz="1400">
                <a:solidFill>
                  <a:srgbClr val="255295"/>
                </a:solidFill>
                <a:latin typeface="Roboto" pitchFamily="2" charset="0"/>
                <a:ea typeface="Roboto" pitchFamily="2" charset="0"/>
              </a:rPr>
              <a:t>.</a:t>
            </a:r>
            <a:endParaRPr lang="vi-VN" sz="1400" dirty="0">
              <a:solidFill>
                <a:srgbClr val="255295"/>
              </a:solidFill>
              <a:latin typeface="Roboto" pitchFamily="2" charset="0"/>
              <a:ea typeface="Roboto" pitchFamily="2" charset="0"/>
            </a:endParaRPr>
          </a:p>
        </p:txBody>
      </p:sp>
      <p:pic>
        <p:nvPicPr>
          <p:cNvPr id="12" name="Picture 11" descr="A close-up of a person's hands&#10;&#10;AI-generated content may be incorrect.">
            <a:extLst>
              <a:ext uri="{FF2B5EF4-FFF2-40B4-BE49-F238E27FC236}">
                <a16:creationId xmlns:a16="http://schemas.microsoft.com/office/drawing/2014/main" id="{4567CE1D-29C8-147D-0D54-038218A24B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61885" y="2262113"/>
            <a:ext cx="8229599" cy="4114800"/>
          </a:xfrm>
          <a:prstGeom prst="rect">
            <a:avLst/>
          </a:prstGeom>
        </p:spPr>
      </p:pic>
    </p:spTree>
    <p:extLst>
      <p:ext uri="{BB962C8B-B14F-4D97-AF65-F5344CB8AC3E}">
        <p14:creationId xmlns:p14="http://schemas.microsoft.com/office/powerpoint/2010/main" val="30090045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811D4-C5F0-71A3-3C5F-7F52E42602CC}"/>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79E29CF4-F442-3D6F-BE30-476739518852}"/>
              </a:ext>
            </a:extLst>
          </p:cNvPr>
          <p:cNvGrpSpPr/>
          <p:nvPr/>
        </p:nvGrpSpPr>
        <p:grpSpPr>
          <a:xfrm>
            <a:off x="172690" y="315460"/>
            <a:ext cx="6210677" cy="778598"/>
            <a:chOff x="307817" y="1168754"/>
            <a:chExt cx="6210677" cy="778598"/>
          </a:xfrm>
        </p:grpSpPr>
        <p:sp>
          <p:nvSpPr>
            <p:cNvPr id="3" name="Rectangle: Rounded Corners 2">
              <a:extLst>
                <a:ext uri="{FF2B5EF4-FFF2-40B4-BE49-F238E27FC236}">
                  <a16:creationId xmlns:a16="http://schemas.microsoft.com/office/drawing/2014/main" id="{54655E2B-7F4E-714D-9335-1897E78DEF8C}"/>
                </a:ext>
              </a:extLst>
            </p:cNvPr>
            <p:cNvSpPr/>
            <p:nvPr/>
          </p:nvSpPr>
          <p:spPr>
            <a:xfrm>
              <a:off x="307817" y="1168754"/>
              <a:ext cx="6210677" cy="778598"/>
            </a:xfrm>
            <a:prstGeom prst="roundRect">
              <a:avLst>
                <a:gd name="adj" fmla="val 50000"/>
              </a:avLst>
            </a:prstGeom>
            <a:solidFill>
              <a:schemeClr val="accent1">
                <a:lumMod val="20000"/>
                <a:lumOff val="8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4" name="Group 3">
              <a:extLst>
                <a:ext uri="{FF2B5EF4-FFF2-40B4-BE49-F238E27FC236}">
                  <a16:creationId xmlns:a16="http://schemas.microsoft.com/office/drawing/2014/main" id="{FF211714-F8B5-90DD-EBF6-80D0EA726BA0}"/>
                </a:ext>
              </a:extLst>
            </p:cNvPr>
            <p:cNvGrpSpPr/>
            <p:nvPr/>
          </p:nvGrpSpPr>
          <p:grpSpPr>
            <a:xfrm>
              <a:off x="307818" y="1168754"/>
              <a:ext cx="778598" cy="778598"/>
              <a:chOff x="307818" y="1168754"/>
              <a:chExt cx="778598" cy="778598"/>
            </a:xfrm>
          </p:grpSpPr>
          <p:sp>
            <p:nvSpPr>
              <p:cNvPr id="6" name="Oval 5">
                <a:extLst>
                  <a:ext uri="{FF2B5EF4-FFF2-40B4-BE49-F238E27FC236}">
                    <a16:creationId xmlns:a16="http://schemas.microsoft.com/office/drawing/2014/main" id="{8BC37EF4-196E-BF66-A3B1-7CB3BD65BF9C}"/>
                  </a:ext>
                </a:extLst>
              </p:cNvPr>
              <p:cNvSpPr/>
              <p:nvPr/>
            </p:nvSpPr>
            <p:spPr>
              <a:xfrm>
                <a:off x="307818" y="1168754"/>
                <a:ext cx="778598" cy="778598"/>
              </a:xfrm>
              <a:prstGeom prst="ellipse">
                <a:avLst/>
              </a:prstGeom>
              <a:solidFill>
                <a:srgbClr val="2455A4"/>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 name="TextBox 6">
                <a:extLst>
                  <a:ext uri="{FF2B5EF4-FFF2-40B4-BE49-F238E27FC236}">
                    <a16:creationId xmlns:a16="http://schemas.microsoft.com/office/drawing/2014/main" id="{BA24963F-14AB-27B6-18D2-3CA632EB8290}"/>
                  </a:ext>
                </a:extLst>
              </p:cNvPr>
              <p:cNvSpPr txBox="1"/>
              <p:nvPr/>
            </p:nvSpPr>
            <p:spPr>
              <a:xfrm>
                <a:off x="497941" y="1204110"/>
                <a:ext cx="398352" cy="707886"/>
              </a:xfrm>
              <a:prstGeom prst="rect">
                <a:avLst/>
              </a:prstGeom>
              <a:noFill/>
            </p:spPr>
            <p:txBody>
              <a:bodyPr wrap="square" rtlCol="0">
                <a:spAutoFit/>
              </a:bodyPr>
              <a:lstStyle/>
              <a:p>
                <a:pPr algn="ctr"/>
                <a:r>
                  <a:rPr lang="en-US" sz="4000" b="1" dirty="0">
                    <a:solidFill>
                      <a:schemeClr val="bg1"/>
                    </a:solidFill>
                    <a:latin typeface="Roboto" pitchFamily="2" charset="0"/>
                    <a:ea typeface="Roboto" pitchFamily="2" charset="0"/>
                  </a:rPr>
                  <a:t>4</a:t>
                </a:r>
                <a:endParaRPr lang="vi-VN" sz="4000" b="1" dirty="0">
                  <a:solidFill>
                    <a:schemeClr val="bg1"/>
                  </a:solidFill>
                  <a:latin typeface="Roboto" pitchFamily="2" charset="0"/>
                  <a:ea typeface="Roboto" pitchFamily="2" charset="0"/>
                </a:endParaRPr>
              </a:p>
            </p:txBody>
          </p:sp>
        </p:grpSp>
        <p:sp>
          <p:nvSpPr>
            <p:cNvPr id="5" name="TextBox 4">
              <a:extLst>
                <a:ext uri="{FF2B5EF4-FFF2-40B4-BE49-F238E27FC236}">
                  <a16:creationId xmlns:a16="http://schemas.microsoft.com/office/drawing/2014/main" id="{9E90F460-1BA8-9B87-25D5-5C1EAE4E4722}"/>
                </a:ext>
              </a:extLst>
            </p:cNvPr>
            <p:cNvSpPr txBox="1"/>
            <p:nvPr/>
          </p:nvSpPr>
          <p:spPr>
            <a:xfrm>
              <a:off x="1249377" y="1357998"/>
              <a:ext cx="4846622" cy="400110"/>
            </a:xfrm>
            <a:prstGeom prst="rect">
              <a:avLst/>
            </a:prstGeom>
            <a:noFill/>
          </p:spPr>
          <p:txBody>
            <a:bodyPr wrap="square" rtlCol="0">
              <a:spAutoFit/>
            </a:bodyPr>
            <a:lstStyle/>
            <a:p>
              <a:r>
                <a:rPr lang="en-US" sz="2000" b="1" dirty="0">
                  <a:solidFill>
                    <a:srgbClr val="255295"/>
                  </a:solidFill>
                  <a:latin typeface="Roboto" pitchFamily="2" charset="0"/>
                  <a:ea typeface="Roboto" pitchFamily="2" charset="0"/>
                </a:rPr>
                <a:t>ỨNG DỤNG &amp; TRƯỜNG HỢP SỬ DỤNG</a:t>
              </a:r>
              <a:endParaRPr lang="vi-VN" sz="2000" b="1" dirty="0">
                <a:solidFill>
                  <a:srgbClr val="255295"/>
                </a:solidFill>
                <a:latin typeface="Roboto" pitchFamily="2" charset="0"/>
                <a:ea typeface="Roboto" pitchFamily="2" charset="0"/>
              </a:endParaRPr>
            </a:p>
          </p:txBody>
        </p:sp>
      </p:grpSp>
      <p:sp>
        <p:nvSpPr>
          <p:cNvPr id="8" name="TextBox 7">
            <a:extLst>
              <a:ext uri="{FF2B5EF4-FFF2-40B4-BE49-F238E27FC236}">
                <a16:creationId xmlns:a16="http://schemas.microsoft.com/office/drawing/2014/main" id="{4AA4072F-5A89-8A9F-DCD5-510A38A27BB2}"/>
              </a:ext>
            </a:extLst>
          </p:cNvPr>
          <p:cNvSpPr txBox="1"/>
          <p:nvPr/>
        </p:nvSpPr>
        <p:spPr>
          <a:xfrm>
            <a:off x="2254983" y="1416475"/>
            <a:ext cx="8256767" cy="523220"/>
          </a:xfrm>
          <a:prstGeom prst="rect">
            <a:avLst/>
          </a:prstGeom>
          <a:noFill/>
        </p:spPr>
        <p:txBody>
          <a:bodyPr wrap="square" rtlCol="0">
            <a:spAutoFit/>
          </a:bodyPr>
          <a:lstStyle/>
          <a:p>
            <a:r>
              <a:rPr lang="vi-VN" sz="1400">
                <a:solidFill>
                  <a:srgbClr val="255295"/>
                </a:solidFill>
                <a:latin typeface="Roboto" pitchFamily="2" charset="0"/>
                <a:ea typeface="Roboto" pitchFamily="2" charset="0"/>
              </a:rPr>
              <a:t>Ứng dụng hỗ trợ định danh số, eKYC, ký số và lưu trữ hồ sơ điện tử, phục vụ đa lĩnh vực như chính phủ điện tử, ngân hàng, tài chính, viễn thông, giúp xác minh an toàn, giảm gian lận và mở rộng dịch vụ số</a:t>
            </a:r>
            <a:r>
              <a:rPr lang="en-US" sz="1400">
                <a:solidFill>
                  <a:srgbClr val="255295"/>
                </a:solidFill>
                <a:latin typeface="Roboto" pitchFamily="2" charset="0"/>
                <a:ea typeface="Roboto" pitchFamily="2" charset="0"/>
              </a:rPr>
              <a:t>.</a:t>
            </a:r>
            <a:endParaRPr lang="vi-VN" sz="1400" dirty="0">
              <a:solidFill>
                <a:srgbClr val="255295"/>
              </a:solidFill>
              <a:latin typeface="Roboto" pitchFamily="2" charset="0"/>
              <a:ea typeface="Roboto" pitchFamily="2" charset="0"/>
            </a:endParaRPr>
          </a:p>
        </p:txBody>
      </p:sp>
      <p:pic>
        <p:nvPicPr>
          <p:cNvPr id="9" name="Picture 8" descr="A person using a phone&#10;&#10;AI-generated content may be incorrect.">
            <a:extLst>
              <a:ext uri="{FF2B5EF4-FFF2-40B4-BE49-F238E27FC236}">
                <a16:creationId xmlns:a16="http://schemas.microsoft.com/office/drawing/2014/main" id="{B2E90476-C7FF-B90B-2166-74E98B75D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05772" y="2262112"/>
            <a:ext cx="8270955" cy="4114800"/>
          </a:xfrm>
          <a:prstGeom prst="rect">
            <a:avLst/>
          </a:prstGeom>
        </p:spPr>
      </p:pic>
      <p:pic>
        <p:nvPicPr>
          <p:cNvPr id="10" name="Picture 9" descr="A hand writing on a document&#10;&#10;AI-generated content may be incorrect.">
            <a:extLst>
              <a:ext uri="{FF2B5EF4-FFF2-40B4-BE49-F238E27FC236}">
                <a16:creationId xmlns:a16="http://schemas.microsoft.com/office/drawing/2014/main" id="{AFAF755C-26B8-48C8-26AB-E1258734C4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56940" y="2262112"/>
            <a:ext cx="8270955" cy="4114800"/>
          </a:xfrm>
          <a:prstGeom prst="rect">
            <a:avLst/>
          </a:prstGeom>
        </p:spPr>
      </p:pic>
      <p:pic>
        <p:nvPicPr>
          <p:cNvPr id="11" name="Picture 10" descr="A finger touching a screen&#10;&#10;AI-generated content may be incorrect.">
            <a:extLst>
              <a:ext uri="{FF2B5EF4-FFF2-40B4-BE49-F238E27FC236}">
                <a16:creationId xmlns:a16="http://schemas.microsoft.com/office/drawing/2014/main" id="{F08A2CD6-90FA-EBA7-431D-C306CA7B22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11998" y="2262112"/>
            <a:ext cx="8270955" cy="4114800"/>
          </a:xfrm>
          <a:prstGeom prst="rect">
            <a:avLst/>
          </a:prstGeom>
        </p:spPr>
      </p:pic>
      <p:pic>
        <p:nvPicPr>
          <p:cNvPr id="13" name="Picture 12" descr="A close-up of a person's hands&#10;&#10;AI-generated content may be incorrect.">
            <a:extLst>
              <a:ext uri="{FF2B5EF4-FFF2-40B4-BE49-F238E27FC236}">
                <a16:creationId xmlns:a16="http://schemas.microsoft.com/office/drawing/2014/main" id="{E6CFDD07-6573-E6BB-A40D-FFD13D13D7B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154382" y="2262113"/>
            <a:ext cx="8229599" cy="4114800"/>
          </a:xfrm>
          <a:prstGeom prst="rect">
            <a:avLst/>
          </a:prstGeom>
        </p:spPr>
      </p:pic>
    </p:spTree>
    <p:extLst>
      <p:ext uri="{BB962C8B-B14F-4D97-AF65-F5344CB8AC3E}">
        <p14:creationId xmlns:p14="http://schemas.microsoft.com/office/powerpoint/2010/main" val="1209141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86B67-06CD-8066-4930-0E0F293B439A}"/>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111794D3-E713-3048-D544-7B8EC24EB231}"/>
              </a:ext>
            </a:extLst>
          </p:cNvPr>
          <p:cNvGrpSpPr/>
          <p:nvPr/>
        </p:nvGrpSpPr>
        <p:grpSpPr>
          <a:xfrm>
            <a:off x="172690" y="315460"/>
            <a:ext cx="6210677" cy="778598"/>
            <a:chOff x="307817" y="1168754"/>
            <a:chExt cx="6210677" cy="778598"/>
          </a:xfrm>
        </p:grpSpPr>
        <p:sp>
          <p:nvSpPr>
            <p:cNvPr id="3" name="Rectangle: Rounded Corners 2">
              <a:extLst>
                <a:ext uri="{FF2B5EF4-FFF2-40B4-BE49-F238E27FC236}">
                  <a16:creationId xmlns:a16="http://schemas.microsoft.com/office/drawing/2014/main" id="{57976318-F32D-6899-5C93-E4BE58B00F32}"/>
                </a:ext>
              </a:extLst>
            </p:cNvPr>
            <p:cNvSpPr/>
            <p:nvPr/>
          </p:nvSpPr>
          <p:spPr>
            <a:xfrm>
              <a:off x="307817" y="1168754"/>
              <a:ext cx="6210677" cy="778598"/>
            </a:xfrm>
            <a:prstGeom prst="roundRect">
              <a:avLst>
                <a:gd name="adj" fmla="val 50000"/>
              </a:avLst>
            </a:prstGeom>
            <a:solidFill>
              <a:schemeClr val="accent1">
                <a:lumMod val="20000"/>
                <a:lumOff val="8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4" name="Group 3">
              <a:extLst>
                <a:ext uri="{FF2B5EF4-FFF2-40B4-BE49-F238E27FC236}">
                  <a16:creationId xmlns:a16="http://schemas.microsoft.com/office/drawing/2014/main" id="{F61FF8A1-F0E2-9990-0E28-3736DBAAEB6A}"/>
                </a:ext>
              </a:extLst>
            </p:cNvPr>
            <p:cNvGrpSpPr/>
            <p:nvPr/>
          </p:nvGrpSpPr>
          <p:grpSpPr>
            <a:xfrm>
              <a:off x="307818" y="1168754"/>
              <a:ext cx="778598" cy="778598"/>
              <a:chOff x="307818" y="1168754"/>
              <a:chExt cx="778598" cy="778598"/>
            </a:xfrm>
          </p:grpSpPr>
          <p:sp>
            <p:nvSpPr>
              <p:cNvPr id="6" name="Oval 5">
                <a:extLst>
                  <a:ext uri="{FF2B5EF4-FFF2-40B4-BE49-F238E27FC236}">
                    <a16:creationId xmlns:a16="http://schemas.microsoft.com/office/drawing/2014/main" id="{7FE51B26-FFBF-C294-3ED2-DF9723F47B63}"/>
                  </a:ext>
                </a:extLst>
              </p:cNvPr>
              <p:cNvSpPr/>
              <p:nvPr/>
            </p:nvSpPr>
            <p:spPr>
              <a:xfrm>
                <a:off x="307818" y="1168754"/>
                <a:ext cx="778598" cy="778598"/>
              </a:xfrm>
              <a:prstGeom prst="ellipse">
                <a:avLst/>
              </a:prstGeom>
              <a:solidFill>
                <a:srgbClr val="2455A4"/>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 name="TextBox 6">
                <a:extLst>
                  <a:ext uri="{FF2B5EF4-FFF2-40B4-BE49-F238E27FC236}">
                    <a16:creationId xmlns:a16="http://schemas.microsoft.com/office/drawing/2014/main" id="{0F39BC1C-E04B-BAEE-2F2A-51846F31CD21}"/>
                  </a:ext>
                </a:extLst>
              </p:cNvPr>
              <p:cNvSpPr txBox="1"/>
              <p:nvPr/>
            </p:nvSpPr>
            <p:spPr>
              <a:xfrm>
                <a:off x="497941" y="1204110"/>
                <a:ext cx="398352" cy="707886"/>
              </a:xfrm>
              <a:prstGeom prst="rect">
                <a:avLst/>
              </a:prstGeom>
              <a:noFill/>
            </p:spPr>
            <p:txBody>
              <a:bodyPr wrap="square" rtlCol="0">
                <a:spAutoFit/>
              </a:bodyPr>
              <a:lstStyle/>
              <a:p>
                <a:pPr algn="ctr"/>
                <a:r>
                  <a:rPr lang="en-US" sz="4000" b="1" dirty="0">
                    <a:solidFill>
                      <a:schemeClr val="bg1"/>
                    </a:solidFill>
                    <a:latin typeface="Roboto" pitchFamily="2" charset="0"/>
                    <a:ea typeface="Roboto" pitchFamily="2" charset="0"/>
                  </a:rPr>
                  <a:t>4</a:t>
                </a:r>
                <a:endParaRPr lang="vi-VN" sz="4000" b="1" dirty="0">
                  <a:solidFill>
                    <a:schemeClr val="bg1"/>
                  </a:solidFill>
                  <a:latin typeface="Roboto" pitchFamily="2" charset="0"/>
                  <a:ea typeface="Roboto" pitchFamily="2" charset="0"/>
                </a:endParaRPr>
              </a:p>
            </p:txBody>
          </p:sp>
        </p:grpSp>
        <p:sp>
          <p:nvSpPr>
            <p:cNvPr id="5" name="TextBox 4">
              <a:extLst>
                <a:ext uri="{FF2B5EF4-FFF2-40B4-BE49-F238E27FC236}">
                  <a16:creationId xmlns:a16="http://schemas.microsoft.com/office/drawing/2014/main" id="{871971D1-1906-733D-75BD-2EC7D4469BB5}"/>
                </a:ext>
              </a:extLst>
            </p:cNvPr>
            <p:cNvSpPr txBox="1"/>
            <p:nvPr/>
          </p:nvSpPr>
          <p:spPr>
            <a:xfrm>
              <a:off x="1249377" y="1357998"/>
              <a:ext cx="4846622" cy="400110"/>
            </a:xfrm>
            <a:prstGeom prst="rect">
              <a:avLst/>
            </a:prstGeom>
            <a:noFill/>
          </p:spPr>
          <p:txBody>
            <a:bodyPr wrap="square" rtlCol="0">
              <a:spAutoFit/>
            </a:bodyPr>
            <a:lstStyle/>
            <a:p>
              <a:r>
                <a:rPr lang="en-US" sz="2000" b="1" dirty="0">
                  <a:solidFill>
                    <a:srgbClr val="255295"/>
                  </a:solidFill>
                  <a:latin typeface="Roboto" pitchFamily="2" charset="0"/>
                  <a:ea typeface="Roboto" pitchFamily="2" charset="0"/>
                </a:rPr>
                <a:t>ỨNG DỤNG &amp; TRƯỜNG HỢP SỬ DỤNG</a:t>
              </a:r>
              <a:endParaRPr lang="vi-VN" sz="2000" b="1" dirty="0">
                <a:solidFill>
                  <a:srgbClr val="255295"/>
                </a:solidFill>
                <a:latin typeface="Roboto" pitchFamily="2" charset="0"/>
                <a:ea typeface="Roboto" pitchFamily="2" charset="0"/>
              </a:endParaRPr>
            </a:p>
          </p:txBody>
        </p:sp>
      </p:grpSp>
      <p:sp>
        <p:nvSpPr>
          <p:cNvPr id="8" name="TextBox 7">
            <a:extLst>
              <a:ext uri="{FF2B5EF4-FFF2-40B4-BE49-F238E27FC236}">
                <a16:creationId xmlns:a16="http://schemas.microsoft.com/office/drawing/2014/main" id="{E85B5680-C110-4F72-DAD6-F6F22DCAD292}"/>
              </a:ext>
            </a:extLst>
          </p:cNvPr>
          <p:cNvSpPr txBox="1"/>
          <p:nvPr/>
        </p:nvSpPr>
        <p:spPr>
          <a:xfrm>
            <a:off x="2254983" y="1416475"/>
            <a:ext cx="8256767" cy="523220"/>
          </a:xfrm>
          <a:prstGeom prst="rect">
            <a:avLst/>
          </a:prstGeom>
          <a:noFill/>
        </p:spPr>
        <p:txBody>
          <a:bodyPr wrap="square" rtlCol="0">
            <a:spAutoFit/>
          </a:bodyPr>
          <a:lstStyle/>
          <a:p>
            <a:r>
              <a:rPr lang="vi-VN" sz="1400">
                <a:solidFill>
                  <a:srgbClr val="255295"/>
                </a:solidFill>
                <a:latin typeface="Roboto" pitchFamily="2" charset="0"/>
                <a:ea typeface="Roboto" pitchFamily="2" charset="0"/>
              </a:rPr>
              <a:t>Ứng dụng hỗ trợ định danh số, eKYC, ký số và lưu trữ hồ sơ điện tử, phục vụ đa lĩnh vực như chính phủ điện tử, ngân hàng, tài chính, viễn thông, giúp xác minh an toàn, giảm gian lận và mở rộng dịch vụ số</a:t>
            </a:r>
            <a:r>
              <a:rPr lang="en-US" sz="1400">
                <a:solidFill>
                  <a:srgbClr val="255295"/>
                </a:solidFill>
                <a:latin typeface="Roboto" pitchFamily="2" charset="0"/>
                <a:ea typeface="Roboto" pitchFamily="2" charset="0"/>
              </a:rPr>
              <a:t>.</a:t>
            </a:r>
            <a:endParaRPr lang="vi-VN" sz="1400" dirty="0">
              <a:solidFill>
                <a:srgbClr val="255295"/>
              </a:solidFill>
              <a:latin typeface="Roboto" pitchFamily="2" charset="0"/>
              <a:ea typeface="Roboto" pitchFamily="2" charset="0"/>
            </a:endParaRPr>
          </a:p>
        </p:txBody>
      </p:sp>
      <p:pic>
        <p:nvPicPr>
          <p:cNvPr id="9" name="Picture 8" descr="A person using a phone&#10;&#10;AI-generated content may be incorrect.">
            <a:extLst>
              <a:ext uri="{FF2B5EF4-FFF2-40B4-BE49-F238E27FC236}">
                <a16:creationId xmlns:a16="http://schemas.microsoft.com/office/drawing/2014/main" id="{CAF96C5C-FF34-FE9C-B86A-9FE33D8AB8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8718" y="2262112"/>
            <a:ext cx="8270955" cy="4114800"/>
          </a:xfrm>
          <a:prstGeom prst="rect">
            <a:avLst/>
          </a:prstGeom>
        </p:spPr>
      </p:pic>
      <p:pic>
        <p:nvPicPr>
          <p:cNvPr id="10" name="Picture 9" descr="A hand writing on a document&#10;&#10;AI-generated content may be incorrect.">
            <a:extLst>
              <a:ext uri="{FF2B5EF4-FFF2-40B4-BE49-F238E27FC236}">
                <a16:creationId xmlns:a16="http://schemas.microsoft.com/office/drawing/2014/main" id="{6B938E65-BA74-7DE6-C00E-D7DFFBE456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40114" y="2262112"/>
            <a:ext cx="8270955" cy="4114800"/>
          </a:xfrm>
          <a:prstGeom prst="rect">
            <a:avLst/>
          </a:prstGeom>
        </p:spPr>
      </p:pic>
      <p:pic>
        <p:nvPicPr>
          <p:cNvPr id="11" name="Picture 10" descr="A finger touching a screen&#10;&#10;AI-generated content may be incorrect.">
            <a:extLst>
              <a:ext uri="{FF2B5EF4-FFF2-40B4-BE49-F238E27FC236}">
                <a16:creationId xmlns:a16="http://schemas.microsoft.com/office/drawing/2014/main" id="{2887714D-3CC6-3F54-F770-E533AF9B85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209052" y="2262112"/>
            <a:ext cx="8270955" cy="4114800"/>
          </a:xfrm>
          <a:prstGeom prst="rect">
            <a:avLst/>
          </a:prstGeom>
        </p:spPr>
      </p:pic>
      <p:pic>
        <p:nvPicPr>
          <p:cNvPr id="13" name="Picture 12" descr="A close-up of a person's hands&#10;&#10;AI-generated content may be incorrect.">
            <a:extLst>
              <a:ext uri="{FF2B5EF4-FFF2-40B4-BE49-F238E27FC236}">
                <a16:creationId xmlns:a16="http://schemas.microsoft.com/office/drawing/2014/main" id="{B84FFFFC-0F35-77DA-6506-5EB93E94570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455825" y="2262113"/>
            <a:ext cx="8229599" cy="4114800"/>
          </a:xfrm>
          <a:prstGeom prst="rect">
            <a:avLst/>
          </a:prstGeom>
        </p:spPr>
      </p:pic>
    </p:spTree>
    <p:extLst>
      <p:ext uri="{BB962C8B-B14F-4D97-AF65-F5344CB8AC3E}">
        <p14:creationId xmlns:p14="http://schemas.microsoft.com/office/powerpoint/2010/main" val="23335562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C1E5F5">
            <a:alpha val="30000"/>
          </a:srgbClr>
        </a:solidFill>
        <a:effectLst/>
      </p:bgPr>
    </p:bg>
    <p:spTree>
      <p:nvGrpSpPr>
        <p:cNvPr id="1" name=""/>
        <p:cNvGrpSpPr/>
        <p:nvPr/>
      </p:nvGrpSpPr>
      <p:grpSpPr>
        <a:xfrm>
          <a:off x="0" y="0"/>
          <a:ext cx="0" cy="0"/>
          <a:chOff x="0" y="0"/>
          <a:chExt cx="0" cy="0"/>
        </a:xfrm>
      </p:grpSpPr>
      <p:pic>
        <p:nvPicPr>
          <p:cNvPr id="54" name="Picture 53" descr="A computer screen shot of a diagram&#10;&#10;AI-generated content may be incorrect.">
            <a:extLst>
              <a:ext uri="{FF2B5EF4-FFF2-40B4-BE49-F238E27FC236}">
                <a16:creationId xmlns:a16="http://schemas.microsoft.com/office/drawing/2014/main" id="{36AF60C7-621B-3532-1C9B-A8CD4B5C99BD}"/>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2410122" y="0"/>
            <a:ext cx="7801534" cy="7307843"/>
          </a:xfrm>
          <a:prstGeom prst="rect">
            <a:avLst/>
          </a:prstGeom>
        </p:spPr>
      </p:pic>
      <p:grpSp>
        <p:nvGrpSpPr>
          <p:cNvPr id="2" name="Group 1">
            <a:extLst>
              <a:ext uri="{FF2B5EF4-FFF2-40B4-BE49-F238E27FC236}">
                <a16:creationId xmlns:a16="http://schemas.microsoft.com/office/drawing/2014/main" id="{52C62F54-8E22-24DD-62AB-F6F50E24D3E3}"/>
              </a:ext>
            </a:extLst>
          </p:cNvPr>
          <p:cNvGrpSpPr/>
          <p:nvPr/>
        </p:nvGrpSpPr>
        <p:grpSpPr>
          <a:xfrm>
            <a:off x="280845" y="414487"/>
            <a:ext cx="6210677" cy="778598"/>
            <a:chOff x="307817" y="1168754"/>
            <a:chExt cx="6210677" cy="778598"/>
          </a:xfrm>
        </p:grpSpPr>
        <p:sp>
          <p:nvSpPr>
            <p:cNvPr id="3" name="Rectangle: Rounded Corners 2">
              <a:extLst>
                <a:ext uri="{FF2B5EF4-FFF2-40B4-BE49-F238E27FC236}">
                  <a16:creationId xmlns:a16="http://schemas.microsoft.com/office/drawing/2014/main" id="{9BEF8F0C-ABE7-2359-B9D2-8ACE2337EB52}"/>
                </a:ext>
              </a:extLst>
            </p:cNvPr>
            <p:cNvSpPr/>
            <p:nvPr/>
          </p:nvSpPr>
          <p:spPr>
            <a:xfrm>
              <a:off x="307817" y="1168754"/>
              <a:ext cx="6210677" cy="778598"/>
            </a:xfrm>
            <a:prstGeom prst="roundRect">
              <a:avLst>
                <a:gd name="adj" fmla="val 50000"/>
              </a:avLst>
            </a:prstGeom>
            <a:solidFill>
              <a:schemeClr val="accent1">
                <a:lumMod val="20000"/>
                <a:lumOff val="8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4" name="Group 3">
              <a:extLst>
                <a:ext uri="{FF2B5EF4-FFF2-40B4-BE49-F238E27FC236}">
                  <a16:creationId xmlns:a16="http://schemas.microsoft.com/office/drawing/2014/main" id="{FBBB64EB-BD0A-4BA6-8699-C457DE5382EA}"/>
                </a:ext>
              </a:extLst>
            </p:cNvPr>
            <p:cNvGrpSpPr/>
            <p:nvPr/>
          </p:nvGrpSpPr>
          <p:grpSpPr>
            <a:xfrm>
              <a:off x="307818" y="1168754"/>
              <a:ext cx="778598" cy="778598"/>
              <a:chOff x="307818" y="1168754"/>
              <a:chExt cx="778598" cy="778598"/>
            </a:xfrm>
          </p:grpSpPr>
          <p:sp>
            <p:nvSpPr>
              <p:cNvPr id="6" name="Oval 5">
                <a:extLst>
                  <a:ext uri="{FF2B5EF4-FFF2-40B4-BE49-F238E27FC236}">
                    <a16:creationId xmlns:a16="http://schemas.microsoft.com/office/drawing/2014/main" id="{D1D60705-7DB9-DBEF-0628-B56F2D3308E8}"/>
                  </a:ext>
                </a:extLst>
              </p:cNvPr>
              <p:cNvSpPr/>
              <p:nvPr/>
            </p:nvSpPr>
            <p:spPr>
              <a:xfrm>
                <a:off x="307818" y="1168754"/>
                <a:ext cx="778598" cy="778598"/>
              </a:xfrm>
              <a:prstGeom prst="ellipse">
                <a:avLst/>
              </a:prstGeom>
              <a:solidFill>
                <a:srgbClr val="2455A4"/>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 name="TextBox 6">
                <a:extLst>
                  <a:ext uri="{FF2B5EF4-FFF2-40B4-BE49-F238E27FC236}">
                    <a16:creationId xmlns:a16="http://schemas.microsoft.com/office/drawing/2014/main" id="{DD07BE1F-56A8-8D89-9DB4-EB614B6CB8BD}"/>
                  </a:ext>
                </a:extLst>
              </p:cNvPr>
              <p:cNvSpPr txBox="1"/>
              <p:nvPr/>
            </p:nvSpPr>
            <p:spPr>
              <a:xfrm>
                <a:off x="497941" y="1204110"/>
                <a:ext cx="398352" cy="707886"/>
              </a:xfrm>
              <a:prstGeom prst="rect">
                <a:avLst/>
              </a:prstGeom>
              <a:noFill/>
            </p:spPr>
            <p:txBody>
              <a:bodyPr wrap="square" rtlCol="0">
                <a:spAutoFit/>
              </a:bodyPr>
              <a:lstStyle/>
              <a:p>
                <a:pPr algn="ctr"/>
                <a:r>
                  <a:rPr lang="en-US" sz="4000" b="1" dirty="0">
                    <a:solidFill>
                      <a:schemeClr val="bg1"/>
                    </a:solidFill>
                    <a:latin typeface="Roboto" pitchFamily="2" charset="0"/>
                    <a:ea typeface="Roboto" pitchFamily="2" charset="0"/>
                  </a:rPr>
                  <a:t>5</a:t>
                </a:r>
                <a:endParaRPr lang="vi-VN" sz="4000" b="1" dirty="0">
                  <a:solidFill>
                    <a:schemeClr val="bg1"/>
                  </a:solidFill>
                  <a:latin typeface="Roboto" pitchFamily="2" charset="0"/>
                  <a:ea typeface="Roboto" pitchFamily="2" charset="0"/>
                </a:endParaRPr>
              </a:p>
            </p:txBody>
          </p:sp>
        </p:grpSp>
        <p:sp>
          <p:nvSpPr>
            <p:cNvPr id="5" name="TextBox 4">
              <a:extLst>
                <a:ext uri="{FF2B5EF4-FFF2-40B4-BE49-F238E27FC236}">
                  <a16:creationId xmlns:a16="http://schemas.microsoft.com/office/drawing/2014/main" id="{85CFBFC1-D4B4-2D1C-BE5B-A88399E6D1CF}"/>
                </a:ext>
              </a:extLst>
            </p:cNvPr>
            <p:cNvSpPr txBox="1"/>
            <p:nvPr/>
          </p:nvSpPr>
          <p:spPr>
            <a:xfrm>
              <a:off x="1249377" y="1357998"/>
              <a:ext cx="4846622" cy="400110"/>
            </a:xfrm>
            <a:prstGeom prst="rect">
              <a:avLst/>
            </a:prstGeom>
            <a:noFill/>
          </p:spPr>
          <p:txBody>
            <a:bodyPr wrap="square" rtlCol="0">
              <a:spAutoFit/>
            </a:bodyPr>
            <a:lstStyle/>
            <a:p>
              <a:r>
                <a:rPr lang="en-US" sz="2000" b="1" dirty="0">
                  <a:solidFill>
                    <a:srgbClr val="255295"/>
                  </a:solidFill>
                  <a:latin typeface="Roboto" pitchFamily="2" charset="0"/>
                  <a:ea typeface="Roboto" pitchFamily="2" charset="0"/>
                </a:rPr>
                <a:t>LỘ TRÌNH PHÁT TRIỂN</a:t>
              </a:r>
              <a:endParaRPr lang="vi-VN" sz="2000" b="1" dirty="0">
                <a:solidFill>
                  <a:srgbClr val="255295"/>
                </a:solidFill>
                <a:latin typeface="Roboto" pitchFamily="2" charset="0"/>
                <a:ea typeface="Roboto" pitchFamily="2" charset="0"/>
              </a:endParaRPr>
            </a:p>
          </p:txBody>
        </p:sp>
      </p:grpSp>
      <p:grpSp>
        <p:nvGrpSpPr>
          <p:cNvPr id="29" name="Group 28">
            <a:extLst>
              <a:ext uri="{FF2B5EF4-FFF2-40B4-BE49-F238E27FC236}">
                <a16:creationId xmlns:a16="http://schemas.microsoft.com/office/drawing/2014/main" id="{EB6CB8E8-1E85-AE6E-D0BC-CE168C042777}"/>
              </a:ext>
            </a:extLst>
          </p:cNvPr>
          <p:cNvGrpSpPr/>
          <p:nvPr/>
        </p:nvGrpSpPr>
        <p:grpSpPr>
          <a:xfrm>
            <a:off x="701013" y="1966453"/>
            <a:ext cx="1907458" cy="1907458"/>
            <a:chOff x="1478725" y="2290916"/>
            <a:chExt cx="1907458" cy="1907458"/>
          </a:xfrm>
        </p:grpSpPr>
        <p:sp>
          <p:nvSpPr>
            <p:cNvPr id="13" name="Diamond 12">
              <a:extLst>
                <a:ext uri="{FF2B5EF4-FFF2-40B4-BE49-F238E27FC236}">
                  <a16:creationId xmlns:a16="http://schemas.microsoft.com/office/drawing/2014/main" id="{2708150B-1A42-8194-F643-27F8DDA2E2DF}"/>
                </a:ext>
              </a:extLst>
            </p:cNvPr>
            <p:cNvSpPr/>
            <p:nvPr/>
          </p:nvSpPr>
          <p:spPr>
            <a:xfrm>
              <a:off x="1478725" y="2290916"/>
              <a:ext cx="1907458" cy="1907458"/>
            </a:xfrm>
            <a:prstGeom prst="diamond">
              <a:avLst/>
            </a:prstGeom>
            <a:solidFill>
              <a:schemeClr val="bg1"/>
            </a:solidFill>
            <a:ln>
              <a:noFill/>
            </a:ln>
            <a:effectLst>
              <a:outerShdw blurRad="76200" dir="13500000" sy="23000" kx="12000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CCB22448-6B25-DF5A-5FD5-0D9358E24654}"/>
                </a:ext>
              </a:extLst>
            </p:cNvPr>
            <p:cNvGrpSpPr/>
            <p:nvPr/>
          </p:nvGrpSpPr>
          <p:grpSpPr>
            <a:xfrm>
              <a:off x="1478725" y="2875070"/>
              <a:ext cx="1907458" cy="892552"/>
              <a:chOff x="1478725" y="2875070"/>
              <a:chExt cx="1907458" cy="892552"/>
            </a:xfrm>
          </p:grpSpPr>
          <p:sp>
            <p:nvSpPr>
              <p:cNvPr id="14" name="TextBox 13">
                <a:extLst>
                  <a:ext uri="{FF2B5EF4-FFF2-40B4-BE49-F238E27FC236}">
                    <a16:creationId xmlns:a16="http://schemas.microsoft.com/office/drawing/2014/main" id="{7124F6FA-9664-8272-BB9B-719E680D3BE0}"/>
                  </a:ext>
                </a:extLst>
              </p:cNvPr>
              <p:cNvSpPr txBox="1"/>
              <p:nvPr/>
            </p:nvSpPr>
            <p:spPr>
              <a:xfrm>
                <a:off x="1478725" y="2875070"/>
                <a:ext cx="1907458" cy="338554"/>
              </a:xfrm>
              <a:prstGeom prst="rect">
                <a:avLst/>
              </a:prstGeom>
              <a:noFill/>
            </p:spPr>
            <p:txBody>
              <a:bodyPr wrap="square" rtlCol="0">
                <a:spAutoFit/>
              </a:bodyPr>
              <a:lstStyle/>
              <a:p>
                <a:pPr algn="ctr"/>
                <a:r>
                  <a:rPr lang="en-US" sz="1600" b="1">
                    <a:solidFill>
                      <a:srgbClr val="255295"/>
                    </a:solidFill>
                    <a:latin typeface="Roboto" pitchFamily="2" charset="0"/>
                    <a:ea typeface="Roboto" pitchFamily="2" charset="0"/>
                  </a:rPr>
                  <a:t>GIAI ĐOẠN</a:t>
                </a:r>
                <a:endParaRPr lang="vi-VN" sz="1600" b="1" dirty="0">
                  <a:solidFill>
                    <a:srgbClr val="255295"/>
                  </a:solidFill>
                  <a:latin typeface="Roboto" pitchFamily="2" charset="0"/>
                  <a:ea typeface="Roboto" pitchFamily="2" charset="0"/>
                </a:endParaRPr>
              </a:p>
            </p:txBody>
          </p:sp>
          <p:sp>
            <p:nvSpPr>
              <p:cNvPr id="15" name="TextBox 14">
                <a:extLst>
                  <a:ext uri="{FF2B5EF4-FFF2-40B4-BE49-F238E27FC236}">
                    <a16:creationId xmlns:a16="http://schemas.microsoft.com/office/drawing/2014/main" id="{1A9DFA4C-8097-116D-FA82-5D1CA386CB67}"/>
                  </a:ext>
                </a:extLst>
              </p:cNvPr>
              <p:cNvSpPr txBox="1"/>
              <p:nvPr/>
            </p:nvSpPr>
            <p:spPr>
              <a:xfrm>
                <a:off x="1962449" y="3213624"/>
                <a:ext cx="940010" cy="553998"/>
              </a:xfrm>
              <a:prstGeom prst="rect">
                <a:avLst/>
              </a:prstGeom>
              <a:noFill/>
            </p:spPr>
            <p:txBody>
              <a:bodyPr wrap="square" rtlCol="0">
                <a:spAutoFit/>
              </a:bodyPr>
              <a:lstStyle/>
              <a:p>
                <a:pPr algn="ctr"/>
                <a:r>
                  <a:rPr lang="en-US" sz="3000" b="1">
                    <a:solidFill>
                      <a:srgbClr val="255295"/>
                    </a:solidFill>
                    <a:latin typeface="Roboto" pitchFamily="2" charset="0"/>
                    <a:ea typeface="Roboto" pitchFamily="2" charset="0"/>
                  </a:rPr>
                  <a:t>01</a:t>
                </a:r>
                <a:endParaRPr lang="vi-VN" sz="3000" b="1" dirty="0">
                  <a:solidFill>
                    <a:srgbClr val="255295"/>
                  </a:solidFill>
                  <a:latin typeface="Roboto" pitchFamily="2" charset="0"/>
                  <a:ea typeface="Roboto" pitchFamily="2" charset="0"/>
                </a:endParaRPr>
              </a:p>
            </p:txBody>
          </p:sp>
        </p:grpSp>
      </p:grpSp>
      <p:grpSp>
        <p:nvGrpSpPr>
          <p:cNvPr id="28" name="Group 27">
            <a:extLst>
              <a:ext uri="{FF2B5EF4-FFF2-40B4-BE49-F238E27FC236}">
                <a16:creationId xmlns:a16="http://schemas.microsoft.com/office/drawing/2014/main" id="{D806FB5A-AE9D-1067-21B9-E6DF57E49E97}"/>
              </a:ext>
            </a:extLst>
          </p:cNvPr>
          <p:cNvGrpSpPr/>
          <p:nvPr/>
        </p:nvGrpSpPr>
        <p:grpSpPr>
          <a:xfrm>
            <a:off x="3661852" y="1966453"/>
            <a:ext cx="1907458" cy="1907458"/>
            <a:chOff x="3958438" y="2290916"/>
            <a:chExt cx="1907458" cy="1907458"/>
          </a:xfrm>
        </p:grpSpPr>
        <p:sp>
          <p:nvSpPr>
            <p:cNvPr id="10" name="Diamond 9">
              <a:extLst>
                <a:ext uri="{FF2B5EF4-FFF2-40B4-BE49-F238E27FC236}">
                  <a16:creationId xmlns:a16="http://schemas.microsoft.com/office/drawing/2014/main" id="{71F77BEA-9C03-2C84-5497-4A2FE7DCF55F}"/>
                </a:ext>
              </a:extLst>
            </p:cNvPr>
            <p:cNvSpPr/>
            <p:nvPr/>
          </p:nvSpPr>
          <p:spPr>
            <a:xfrm>
              <a:off x="3958438" y="2290916"/>
              <a:ext cx="1907458" cy="1907458"/>
            </a:xfrm>
            <a:prstGeom prst="diamond">
              <a:avLst/>
            </a:prstGeom>
            <a:solidFill>
              <a:srgbClr val="C1E5F5"/>
            </a:solidFill>
            <a:ln>
              <a:noFill/>
            </a:ln>
            <a:effectLst>
              <a:outerShdw blurRad="76200" dir="13500000" sy="23000" kx="12000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108AE3F0-F496-2638-8164-A54EFE8123D8}"/>
                </a:ext>
              </a:extLst>
            </p:cNvPr>
            <p:cNvGrpSpPr/>
            <p:nvPr/>
          </p:nvGrpSpPr>
          <p:grpSpPr>
            <a:xfrm>
              <a:off x="3958438" y="2875070"/>
              <a:ext cx="1907458" cy="892552"/>
              <a:chOff x="1478725" y="2875070"/>
              <a:chExt cx="1907458" cy="892552"/>
            </a:xfrm>
          </p:grpSpPr>
          <p:sp>
            <p:nvSpPr>
              <p:cNvPr id="18" name="TextBox 17">
                <a:extLst>
                  <a:ext uri="{FF2B5EF4-FFF2-40B4-BE49-F238E27FC236}">
                    <a16:creationId xmlns:a16="http://schemas.microsoft.com/office/drawing/2014/main" id="{B651AE0C-F3BE-95C9-793A-AB7A5CABE64D}"/>
                  </a:ext>
                </a:extLst>
              </p:cNvPr>
              <p:cNvSpPr txBox="1"/>
              <p:nvPr/>
            </p:nvSpPr>
            <p:spPr>
              <a:xfrm>
                <a:off x="1478725" y="2875070"/>
                <a:ext cx="1907458" cy="338554"/>
              </a:xfrm>
              <a:prstGeom prst="rect">
                <a:avLst/>
              </a:prstGeom>
              <a:noFill/>
            </p:spPr>
            <p:txBody>
              <a:bodyPr wrap="square" rtlCol="0">
                <a:spAutoFit/>
              </a:bodyPr>
              <a:lstStyle/>
              <a:p>
                <a:pPr algn="ctr"/>
                <a:r>
                  <a:rPr lang="en-US" sz="1600" b="1">
                    <a:solidFill>
                      <a:srgbClr val="255295"/>
                    </a:solidFill>
                    <a:latin typeface="Roboto" pitchFamily="2" charset="0"/>
                    <a:ea typeface="Roboto" pitchFamily="2" charset="0"/>
                  </a:rPr>
                  <a:t>GIAI ĐOẠN</a:t>
                </a:r>
                <a:endParaRPr lang="vi-VN" sz="1600" b="1" dirty="0">
                  <a:solidFill>
                    <a:srgbClr val="255295"/>
                  </a:solidFill>
                  <a:latin typeface="Roboto" pitchFamily="2" charset="0"/>
                  <a:ea typeface="Roboto" pitchFamily="2" charset="0"/>
                </a:endParaRPr>
              </a:p>
            </p:txBody>
          </p:sp>
          <p:sp>
            <p:nvSpPr>
              <p:cNvPr id="19" name="TextBox 18">
                <a:extLst>
                  <a:ext uri="{FF2B5EF4-FFF2-40B4-BE49-F238E27FC236}">
                    <a16:creationId xmlns:a16="http://schemas.microsoft.com/office/drawing/2014/main" id="{FA14F58F-61E1-33CF-8C72-EB7A3BB38397}"/>
                  </a:ext>
                </a:extLst>
              </p:cNvPr>
              <p:cNvSpPr txBox="1"/>
              <p:nvPr/>
            </p:nvSpPr>
            <p:spPr>
              <a:xfrm>
                <a:off x="1962449" y="3213624"/>
                <a:ext cx="940010" cy="553998"/>
              </a:xfrm>
              <a:prstGeom prst="rect">
                <a:avLst/>
              </a:prstGeom>
              <a:noFill/>
            </p:spPr>
            <p:txBody>
              <a:bodyPr wrap="square" rtlCol="0">
                <a:spAutoFit/>
              </a:bodyPr>
              <a:lstStyle/>
              <a:p>
                <a:pPr algn="ctr"/>
                <a:r>
                  <a:rPr lang="en-US" sz="3000" b="1">
                    <a:solidFill>
                      <a:srgbClr val="255295"/>
                    </a:solidFill>
                    <a:latin typeface="Roboto" pitchFamily="2" charset="0"/>
                    <a:ea typeface="Roboto" pitchFamily="2" charset="0"/>
                  </a:rPr>
                  <a:t>02</a:t>
                </a:r>
                <a:endParaRPr lang="vi-VN" sz="3000" b="1" dirty="0">
                  <a:solidFill>
                    <a:srgbClr val="255295"/>
                  </a:solidFill>
                  <a:latin typeface="Roboto" pitchFamily="2" charset="0"/>
                  <a:ea typeface="Roboto" pitchFamily="2" charset="0"/>
                </a:endParaRPr>
              </a:p>
            </p:txBody>
          </p:sp>
        </p:grpSp>
      </p:grpSp>
      <p:grpSp>
        <p:nvGrpSpPr>
          <p:cNvPr id="27" name="Group 26">
            <a:extLst>
              <a:ext uri="{FF2B5EF4-FFF2-40B4-BE49-F238E27FC236}">
                <a16:creationId xmlns:a16="http://schemas.microsoft.com/office/drawing/2014/main" id="{8D94B5D3-D2E4-2335-3F52-0A099B505ABC}"/>
              </a:ext>
            </a:extLst>
          </p:cNvPr>
          <p:cNvGrpSpPr/>
          <p:nvPr/>
        </p:nvGrpSpPr>
        <p:grpSpPr>
          <a:xfrm>
            <a:off x="6622689" y="1966453"/>
            <a:ext cx="1907458" cy="1907458"/>
            <a:chOff x="6438151" y="2290916"/>
            <a:chExt cx="1907458" cy="1907458"/>
          </a:xfrm>
        </p:grpSpPr>
        <p:sp>
          <p:nvSpPr>
            <p:cNvPr id="12" name="Diamond 11">
              <a:extLst>
                <a:ext uri="{FF2B5EF4-FFF2-40B4-BE49-F238E27FC236}">
                  <a16:creationId xmlns:a16="http://schemas.microsoft.com/office/drawing/2014/main" id="{17C1FEC0-0C91-4C86-2BE8-6A51F406F731}"/>
                </a:ext>
              </a:extLst>
            </p:cNvPr>
            <p:cNvSpPr/>
            <p:nvPr/>
          </p:nvSpPr>
          <p:spPr>
            <a:xfrm>
              <a:off x="6438151" y="2290916"/>
              <a:ext cx="1907458" cy="1907458"/>
            </a:xfrm>
            <a:prstGeom prst="diamond">
              <a:avLst/>
            </a:prstGeom>
            <a:solidFill>
              <a:srgbClr val="6AB6E7"/>
            </a:solidFill>
            <a:ln>
              <a:noFill/>
            </a:ln>
            <a:effectLst>
              <a:outerShdw blurRad="76200" dir="13500000" sy="23000" kx="12000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A926D5CC-B185-1AF9-D673-1B9A145F4ED7}"/>
                </a:ext>
              </a:extLst>
            </p:cNvPr>
            <p:cNvGrpSpPr/>
            <p:nvPr/>
          </p:nvGrpSpPr>
          <p:grpSpPr>
            <a:xfrm>
              <a:off x="6438151" y="2829959"/>
              <a:ext cx="1907458" cy="892552"/>
              <a:chOff x="1478725" y="2875070"/>
              <a:chExt cx="1907458" cy="892552"/>
            </a:xfrm>
          </p:grpSpPr>
          <p:sp>
            <p:nvSpPr>
              <p:cNvPr id="21" name="TextBox 20">
                <a:extLst>
                  <a:ext uri="{FF2B5EF4-FFF2-40B4-BE49-F238E27FC236}">
                    <a16:creationId xmlns:a16="http://schemas.microsoft.com/office/drawing/2014/main" id="{45DBFF99-081C-A554-6AFE-740E6517C678}"/>
                  </a:ext>
                </a:extLst>
              </p:cNvPr>
              <p:cNvSpPr txBox="1"/>
              <p:nvPr/>
            </p:nvSpPr>
            <p:spPr>
              <a:xfrm>
                <a:off x="1478725" y="2875070"/>
                <a:ext cx="1907458" cy="338554"/>
              </a:xfrm>
              <a:prstGeom prst="rect">
                <a:avLst/>
              </a:prstGeom>
              <a:noFill/>
            </p:spPr>
            <p:txBody>
              <a:bodyPr wrap="square" rtlCol="0">
                <a:spAutoFit/>
              </a:bodyPr>
              <a:lstStyle/>
              <a:p>
                <a:pPr algn="ctr"/>
                <a:r>
                  <a:rPr lang="en-US" sz="1600" b="1">
                    <a:solidFill>
                      <a:srgbClr val="255295"/>
                    </a:solidFill>
                    <a:latin typeface="Roboto" pitchFamily="2" charset="0"/>
                    <a:ea typeface="Roboto" pitchFamily="2" charset="0"/>
                  </a:rPr>
                  <a:t>GIAI ĐOẠN</a:t>
                </a:r>
                <a:endParaRPr lang="vi-VN" sz="1600" b="1" dirty="0">
                  <a:solidFill>
                    <a:srgbClr val="255295"/>
                  </a:solidFill>
                  <a:latin typeface="Roboto" pitchFamily="2" charset="0"/>
                  <a:ea typeface="Roboto" pitchFamily="2" charset="0"/>
                </a:endParaRPr>
              </a:p>
            </p:txBody>
          </p:sp>
          <p:sp>
            <p:nvSpPr>
              <p:cNvPr id="22" name="TextBox 21">
                <a:extLst>
                  <a:ext uri="{FF2B5EF4-FFF2-40B4-BE49-F238E27FC236}">
                    <a16:creationId xmlns:a16="http://schemas.microsoft.com/office/drawing/2014/main" id="{BA30B0D7-5069-AF77-8B55-A73E565D53BD}"/>
                  </a:ext>
                </a:extLst>
              </p:cNvPr>
              <p:cNvSpPr txBox="1"/>
              <p:nvPr/>
            </p:nvSpPr>
            <p:spPr>
              <a:xfrm>
                <a:off x="1962449" y="3213624"/>
                <a:ext cx="940010" cy="553998"/>
              </a:xfrm>
              <a:prstGeom prst="rect">
                <a:avLst/>
              </a:prstGeom>
              <a:noFill/>
            </p:spPr>
            <p:txBody>
              <a:bodyPr wrap="square" rtlCol="0">
                <a:spAutoFit/>
              </a:bodyPr>
              <a:lstStyle/>
              <a:p>
                <a:pPr algn="ctr"/>
                <a:r>
                  <a:rPr lang="en-US" sz="3000" b="1">
                    <a:solidFill>
                      <a:srgbClr val="255295"/>
                    </a:solidFill>
                    <a:latin typeface="Roboto" pitchFamily="2" charset="0"/>
                    <a:ea typeface="Roboto" pitchFamily="2" charset="0"/>
                  </a:rPr>
                  <a:t>03</a:t>
                </a:r>
                <a:endParaRPr lang="vi-VN" sz="3000" b="1" dirty="0">
                  <a:solidFill>
                    <a:srgbClr val="255295"/>
                  </a:solidFill>
                  <a:latin typeface="Roboto" pitchFamily="2" charset="0"/>
                  <a:ea typeface="Roboto" pitchFamily="2" charset="0"/>
                </a:endParaRPr>
              </a:p>
            </p:txBody>
          </p:sp>
        </p:grpSp>
      </p:grpSp>
      <p:grpSp>
        <p:nvGrpSpPr>
          <p:cNvPr id="26" name="Group 25">
            <a:extLst>
              <a:ext uri="{FF2B5EF4-FFF2-40B4-BE49-F238E27FC236}">
                <a16:creationId xmlns:a16="http://schemas.microsoft.com/office/drawing/2014/main" id="{B9272E67-6BD3-B7C1-A40B-ECE4C15F1AEC}"/>
              </a:ext>
            </a:extLst>
          </p:cNvPr>
          <p:cNvGrpSpPr/>
          <p:nvPr/>
        </p:nvGrpSpPr>
        <p:grpSpPr>
          <a:xfrm>
            <a:off x="9583528" y="1966453"/>
            <a:ext cx="1907458" cy="1907458"/>
            <a:chOff x="8956183" y="2290916"/>
            <a:chExt cx="1907458" cy="1907458"/>
          </a:xfrm>
        </p:grpSpPr>
        <p:sp>
          <p:nvSpPr>
            <p:cNvPr id="11" name="Diamond 10">
              <a:extLst>
                <a:ext uri="{FF2B5EF4-FFF2-40B4-BE49-F238E27FC236}">
                  <a16:creationId xmlns:a16="http://schemas.microsoft.com/office/drawing/2014/main" id="{22830C5D-9BC2-1FB3-46E8-44C6C8C59069}"/>
                </a:ext>
              </a:extLst>
            </p:cNvPr>
            <p:cNvSpPr/>
            <p:nvPr/>
          </p:nvSpPr>
          <p:spPr>
            <a:xfrm>
              <a:off x="8956183" y="2290916"/>
              <a:ext cx="1907458" cy="1907458"/>
            </a:xfrm>
            <a:prstGeom prst="diamond">
              <a:avLst/>
            </a:prstGeom>
            <a:solidFill>
              <a:srgbClr val="255295"/>
            </a:solidFill>
            <a:ln>
              <a:noFill/>
            </a:ln>
            <a:effectLst>
              <a:outerShdw blurRad="76200" dir="13500000" sy="23000" kx="12000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124FCCF6-E89E-BB61-BABE-9DB69AFEC8E0}"/>
                </a:ext>
              </a:extLst>
            </p:cNvPr>
            <p:cNvGrpSpPr/>
            <p:nvPr/>
          </p:nvGrpSpPr>
          <p:grpSpPr>
            <a:xfrm>
              <a:off x="8956183" y="2875070"/>
              <a:ext cx="1907458" cy="892552"/>
              <a:chOff x="1478725" y="2875070"/>
              <a:chExt cx="1907458" cy="892552"/>
            </a:xfrm>
          </p:grpSpPr>
          <p:sp>
            <p:nvSpPr>
              <p:cNvPr id="24" name="TextBox 23">
                <a:extLst>
                  <a:ext uri="{FF2B5EF4-FFF2-40B4-BE49-F238E27FC236}">
                    <a16:creationId xmlns:a16="http://schemas.microsoft.com/office/drawing/2014/main" id="{823892C1-4A4A-C27F-4957-DAC0DB2108D9}"/>
                  </a:ext>
                </a:extLst>
              </p:cNvPr>
              <p:cNvSpPr txBox="1"/>
              <p:nvPr/>
            </p:nvSpPr>
            <p:spPr>
              <a:xfrm>
                <a:off x="1478725" y="2875070"/>
                <a:ext cx="1907458" cy="338554"/>
              </a:xfrm>
              <a:prstGeom prst="rect">
                <a:avLst/>
              </a:prstGeom>
              <a:noFill/>
            </p:spPr>
            <p:txBody>
              <a:bodyPr wrap="square" rtlCol="0">
                <a:spAutoFit/>
              </a:bodyPr>
              <a:lstStyle/>
              <a:p>
                <a:pPr algn="ctr"/>
                <a:r>
                  <a:rPr lang="en-US" sz="1600" b="1">
                    <a:solidFill>
                      <a:srgbClr val="FFFFFF"/>
                    </a:solidFill>
                    <a:latin typeface="Roboto" pitchFamily="2" charset="0"/>
                    <a:ea typeface="Roboto" pitchFamily="2" charset="0"/>
                  </a:rPr>
                  <a:t>GIAI ĐOẠN</a:t>
                </a:r>
                <a:endParaRPr lang="vi-VN" sz="1600" b="1" dirty="0">
                  <a:solidFill>
                    <a:srgbClr val="FFFFFF"/>
                  </a:solidFill>
                  <a:latin typeface="Roboto" pitchFamily="2" charset="0"/>
                  <a:ea typeface="Roboto" pitchFamily="2" charset="0"/>
                </a:endParaRPr>
              </a:p>
            </p:txBody>
          </p:sp>
          <p:sp>
            <p:nvSpPr>
              <p:cNvPr id="25" name="TextBox 24">
                <a:extLst>
                  <a:ext uri="{FF2B5EF4-FFF2-40B4-BE49-F238E27FC236}">
                    <a16:creationId xmlns:a16="http://schemas.microsoft.com/office/drawing/2014/main" id="{EFF8FA73-BA05-501E-F828-43D40CDA90F6}"/>
                  </a:ext>
                </a:extLst>
              </p:cNvPr>
              <p:cNvSpPr txBox="1"/>
              <p:nvPr/>
            </p:nvSpPr>
            <p:spPr>
              <a:xfrm>
                <a:off x="1962449" y="3213624"/>
                <a:ext cx="940010" cy="553998"/>
              </a:xfrm>
              <a:prstGeom prst="rect">
                <a:avLst/>
              </a:prstGeom>
              <a:noFill/>
            </p:spPr>
            <p:txBody>
              <a:bodyPr wrap="square" rtlCol="0">
                <a:spAutoFit/>
              </a:bodyPr>
              <a:lstStyle/>
              <a:p>
                <a:pPr algn="ctr"/>
                <a:r>
                  <a:rPr lang="en-US" sz="3000" b="1">
                    <a:solidFill>
                      <a:srgbClr val="FFFFFF"/>
                    </a:solidFill>
                    <a:latin typeface="Roboto" pitchFamily="2" charset="0"/>
                    <a:ea typeface="Roboto" pitchFamily="2" charset="0"/>
                  </a:rPr>
                  <a:t>04</a:t>
                </a:r>
                <a:endParaRPr lang="vi-VN" sz="3000" b="1" dirty="0">
                  <a:solidFill>
                    <a:srgbClr val="FFFFFF"/>
                  </a:solidFill>
                  <a:latin typeface="Roboto" pitchFamily="2" charset="0"/>
                  <a:ea typeface="Roboto" pitchFamily="2" charset="0"/>
                </a:endParaRPr>
              </a:p>
            </p:txBody>
          </p:sp>
        </p:grpSp>
      </p:grpSp>
      <p:grpSp>
        <p:nvGrpSpPr>
          <p:cNvPr id="36" name="Group 35">
            <a:extLst>
              <a:ext uri="{FF2B5EF4-FFF2-40B4-BE49-F238E27FC236}">
                <a16:creationId xmlns:a16="http://schemas.microsoft.com/office/drawing/2014/main" id="{62E52257-9669-8D19-4CEA-A2F3721EE352}"/>
              </a:ext>
            </a:extLst>
          </p:cNvPr>
          <p:cNvGrpSpPr/>
          <p:nvPr/>
        </p:nvGrpSpPr>
        <p:grpSpPr>
          <a:xfrm>
            <a:off x="568278" y="4694246"/>
            <a:ext cx="2172929" cy="1382089"/>
            <a:chOff x="568278" y="4694246"/>
            <a:chExt cx="2172929" cy="1382089"/>
          </a:xfrm>
        </p:grpSpPr>
        <p:sp>
          <p:nvSpPr>
            <p:cNvPr id="32" name="Rectangle: Rounded Corners 31">
              <a:extLst>
                <a:ext uri="{FF2B5EF4-FFF2-40B4-BE49-F238E27FC236}">
                  <a16:creationId xmlns:a16="http://schemas.microsoft.com/office/drawing/2014/main" id="{0A148840-9973-C5E3-AA5D-3A58BDE67C5B}"/>
                </a:ext>
              </a:extLst>
            </p:cNvPr>
            <p:cNvSpPr/>
            <p:nvPr/>
          </p:nvSpPr>
          <p:spPr>
            <a:xfrm>
              <a:off x="568278" y="4694246"/>
              <a:ext cx="2172929" cy="138208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5FFD7AC6-AEA4-1AEC-B6C9-99FF83C1F70D}"/>
                </a:ext>
              </a:extLst>
            </p:cNvPr>
            <p:cNvSpPr txBox="1"/>
            <p:nvPr/>
          </p:nvSpPr>
          <p:spPr>
            <a:xfrm>
              <a:off x="685579" y="5123680"/>
              <a:ext cx="1938327" cy="523220"/>
            </a:xfrm>
            <a:prstGeom prst="rect">
              <a:avLst/>
            </a:prstGeom>
            <a:noFill/>
          </p:spPr>
          <p:txBody>
            <a:bodyPr wrap="square" rtlCol="0">
              <a:spAutoFit/>
            </a:bodyPr>
            <a:lstStyle/>
            <a:p>
              <a:pPr algn="ctr"/>
              <a:r>
                <a:rPr lang="en-US" sz="1400">
                  <a:solidFill>
                    <a:srgbClr val="255295"/>
                  </a:solidFill>
                  <a:latin typeface="Roboto" pitchFamily="2" charset="0"/>
                  <a:ea typeface="Roboto" pitchFamily="2" charset="0"/>
                </a:rPr>
                <a:t>Thiết lập hạ tầng, DID, chaincode</a:t>
              </a:r>
              <a:endParaRPr lang="vi-VN" sz="1400" dirty="0">
                <a:solidFill>
                  <a:srgbClr val="255295"/>
                </a:solidFill>
                <a:latin typeface="Roboto" pitchFamily="2" charset="0"/>
                <a:ea typeface="Roboto" pitchFamily="2" charset="0"/>
              </a:endParaRPr>
            </a:p>
          </p:txBody>
        </p:sp>
      </p:grpSp>
      <p:sp>
        <p:nvSpPr>
          <p:cNvPr id="34" name="TextBox 33">
            <a:extLst>
              <a:ext uri="{FF2B5EF4-FFF2-40B4-BE49-F238E27FC236}">
                <a16:creationId xmlns:a16="http://schemas.microsoft.com/office/drawing/2014/main" id="{CA7F386B-2C80-033B-BCE5-0970D7CFDAE4}"/>
              </a:ext>
            </a:extLst>
          </p:cNvPr>
          <p:cNvSpPr txBox="1"/>
          <p:nvPr/>
        </p:nvSpPr>
        <p:spPr>
          <a:xfrm>
            <a:off x="685579" y="4069103"/>
            <a:ext cx="1938327" cy="307777"/>
          </a:xfrm>
          <a:prstGeom prst="rect">
            <a:avLst/>
          </a:prstGeom>
          <a:noFill/>
        </p:spPr>
        <p:txBody>
          <a:bodyPr wrap="square" rtlCol="0">
            <a:spAutoFit/>
          </a:bodyPr>
          <a:lstStyle/>
          <a:p>
            <a:pPr algn="ctr"/>
            <a:r>
              <a:rPr lang="en-US" sz="1400">
                <a:solidFill>
                  <a:srgbClr val="255295"/>
                </a:solidFill>
                <a:latin typeface="Roboto" pitchFamily="2" charset="0"/>
                <a:ea typeface="Roboto" pitchFamily="2" charset="0"/>
              </a:rPr>
              <a:t>(Từ 3 – 6 tháng)</a:t>
            </a:r>
            <a:endParaRPr lang="vi-VN" sz="1400" dirty="0">
              <a:solidFill>
                <a:srgbClr val="255295"/>
              </a:solidFill>
              <a:latin typeface="Roboto" pitchFamily="2" charset="0"/>
              <a:ea typeface="Roboto" pitchFamily="2" charset="0"/>
            </a:endParaRPr>
          </a:p>
        </p:txBody>
      </p:sp>
      <p:grpSp>
        <p:nvGrpSpPr>
          <p:cNvPr id="37" name="Group 36">
            <a:extLst>
              <a:ext uri="{FF2B5EF4-FFF2-40B4-BE49-F238E27FC236}">
                <a16:creationId xmlns:a16="http://schemas.microsoft.com/office/drawing/2014/main" id="{C3450464-EDF4-5E7D-156D-1C5036DC9E99}"/>
              </a:ext>
            </a:extLst>
          </p:cNvPr>
          <p:cNvGrpSpPr/>
          <p:nvPr/>
        </p:nvGrpSpPr>
        <p:grpSpPr>
          <a:xfrm>
            <a:off x="3529116" y="4694246"/>
            <a:ext cx="2172929" cy="1382089"/>
            <a:chOff x="568278" y="4694246"/>
            <a:chExt cx="2172929" cy="1382089"/>
          </a:xfrm>
        </p:grpSpPr>
        <p:sp>
          <p:nvSpPr>
            <p:cNvPr id="38" name="Rectangle: Rounded Corners 37">
              <a:extLst>
                <a:ext uri="{FF2B5EF4-FFF2-40B4-BE49-F238E27FC236}">
                  <a16:creationId xmlns:a16="http://schemas.microsoft.com/office/drawing/2014/main" id="{68614BD0-EBEC-AE42-6F87-993FA5467C19}"/>
                </a:ext>
              </a:extLst>
            </p:cNvPr>
            <p:cNvSpPr/>
            <p:nvPr/>
          </p:nvSpPr>
          <p:spPr>
            <a:xfrm>
              <a:off x="568278" y="4694246"/>
              <a:ext cx="2172929" cy="1382089"/>
            </a:xfrm>
            <a:prstGeom prst="roundRect">
              <a:avLst/>
            </a:prstGeom>
            <a:solidFill>
              <a:srgbClr val="C1E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39B15DD0-3910-C0D1-C48C-3FB2A20F186E}"/>
                </a:ext>
              </a:extLst>
            </p:cNvPr>
            <p:cNvSpPr txBox="1"/>
            <p:nvPr/>
          </p:nvSpPr>
          <p:spPr>
            <a:xfrm>
              <a:off x="685579" y="5123680"/>
              <a:ext cx="1938327" cy="523220"/>
            </a:xfrm>
            <a:prstGeom prst="rect">
              <a:avLst/>
            </a:prstGeom>
            <a:noFill/>
          </p:spPr>
          <p:txBody>
            <a:bodyPr wrap="square" rtlCol="0">
              <a:spAutoFit/>
            </a:bodyPr>
            <a:lstStyle/>
            <a:p>
              <a:pPr algn="ctr"/>
              <a:r>
                <a:rPr lang="en-US" sz="1400">
                  <a:solidFill>
                    <a:srgbClr val="255295"/>
                  </a:solidFill>
                  <a:latin typeface="Roboto" pitchFamily="2" charset="0"/>
                  <a:ea typeface="Roboto" pitchFamily="2" charset="0"/>
                </a:rPr>
                <a:t>Thử nghiệm VC issuance &amp; QES</a:t>
              </a:r>
              <a:endParaRPr lang="vi-VN" sz="1400" dirty="0">
                <a:solidFill>
                  <a:srgbClr val="255295"/>
                </a:solidFill>
                <a:latin typeface="Roboto" pitchFamily="2" charset="0"/>
                <a:ea typeface="Roboto" pitchFamily="2" charset="0"/>
              </a:endParaRPr>
            </a:p>
          </p:txBody>
        </p:sp>
      </p:grpSp>
      <p:sp>
        <p:nvSpPr>
          <p:cNvPr id="40" name="TextBox 39">
            <a:extLst>
              <a:ext uri="{FF2B5EF4-FFF2-40B4-BE49-F238E27FC236}">
                <a16:creationId xmlns:a16="http://schemas.microsoft.com/office/drawing/2014/main" id="{25D3BC98-3C99-443E-C35C-35A9E37499DA}"/>
              </a:ext>
            </a:extLst>
          </p:cNvPr>
          <p:cNvSpPr txBox="1"/>
          <p:nvPr/>
        </p:nvSpPr>
        <p:spPr>
          <a:xfrm>
            <a:off x="3661852" y="4058508"/>
            <a:ext cx="1938327" cy="307777"/>
          </a:xfrm>
          <a:prstGeom prst="rect">
            <a:avLst/>
          </a:prstGeom>
          <a:noFill/>
        </p:spPr>
        <p:txBody>
          <a:bodyPr wrap="square" rtlCol="0">
            <a:spAutoFit/>
          </a:bodyPr>
          <a:lstStyle/>
          <a:p>
            <a:pPr algn="ctr"/>
            <a:r>
              <a:rPr lang="en-US" sz="1400">
                <a:solidFill>
                  <a:srgbClr val="255295"/>
                </a:solidFill>
                <a:latin typeface="Roboto" pitchFamily="2" charset="0"/>
                <a:ea typeface="Roboto" pitchFamily="2" charset="0"/>
              </a:rPr>
              <a:t>(Từ 3 – 6 tháng)</a:t>
            </a:r>
            <a:endParaRPr lang="vi-VN" sz="1400" dirty="0">
              <a:solidFill>
                <a:srgbClr val="255295"/>
              </a:solidFill>
              <a:latin typeface="Roboto" pitchFamily="2" charset="0"/>
              <a:ea typeface="Roboto" pitchFamily="2" charset="0"/>
            </a:endParaRPr>
          </a:p>
        </p:txBody>
      </p:sp>
      <p:grpSp>
        <p:nvGrpSpPr>
          <p:cNvPr id="41" name="Group 40">
            <a:extLst>
              <a:ext uri="{FF2B5EF4-FFF2-40B4-BE49-F238E27FC236}">
                <a16:creationId xmlns:a16="http://schemas.microsoft.com/office/drawing/2014/main" id="{BFE5829C-B9D5-83E0-5168-42D11D1AC945}"/>
              </a:ext>
            </a:extLst>
          </p:cNvPr>
          <p:cNvGrpSpPr/>
          <p:nvPr/>
        </p:nvGrpSpPr>
        <p:grpSpPr>
          <a:xfrm>
            <a:off x="6489954" y="4694246"/>
            <a:ext cx="2172929" cy="1382089"/>
            <a:chOff x="568278" y="4694246"/>
            <a:chExt cx="2172929" cy="1382089"/>
          </a:xfrm>
        </p:grpSpPr>
        <p:sp>
          <p:nvSpPr>
            <p:cNvPr id="42" name="Rectangle: Rounded Corners 41">
              <a:extLst>
                <a:ext uri="{FF2B5EF4-FFF2-40B4-BE49-F238E27FC236}">
                  <a16:creationId xmlns:a16="http://schemas.microsoft.com/office/drawing/2014/main" id="{141C2D9D-9CF6-038C-1A40-394D02F25454}"/>
                </a:ext>
              </a:extLst>
            </p:cNvPr>
            <p:cNvSpPr/>
            <p:nvPr/>
          </p:nvSpPr>
          <p:spPr>
            <a:xfrm>
              <a:off x="568278" y="4694246"/>
              <a:ext cx="2172929" cy="1382089"/>
            </a:xfrm>
            <a:prstGeom prst="roundRect">
              <a:avLst/>
            </a:prstGeom>
            <a:solidFill>
              <a:srgbClr val="6AB6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E5D5943C-97FD-7016-D9DD-74D5B3B79AA0}"/>
                </a:ext>
              </a:extLst>
            </p:cNvPr>
            <p:cNvSpPr txBox="1"/>
            <p:nvPr/>
          </p:nvSpPr>
          <p:spPr>
            <a:xfrm>
              <a:off x="685579" y="5123680"/>
              <a:ext cx="1938327" cy="523220"/>
            </a:xfrm>
            <a:prstGeom prst="rect">
              <a:avLst/>
            </a:prstGeom>
            <a:noFill/>
          </p:spPr>
          <p:txBody>
            <a:bodyPr wrap="square" rtlCol="0">
              <a:spAutoFit/>
            </a:bodyPr>
            <a:lstStyle/>
            <a:p>
              <a:pPr algn="ctr"/>
              <a:r>
                <a:rPr lang="en-US" sz="1400" dirty="0">
                  <a:solidFill>
                    <a:srgbClr val="255295"/>
                  </a:solidFill>
                  <a:latin typeface="Roboto" pitchFamily="2" charset="0"/>
                  <a:ea typeface="Roboto" pitchFamily="2" charset="0"/>
                </a:rPr>
                <a:t>Ra mắt </a:t>
              </a:r>
              <a:r>
                <a:rPr lang="en-US" sz="1400" dirty="0" err="1">
                  <a:solidFill>
                    <a:srgbClr val="255295"/>
                  </a:solidFill>
                  <a:latin typeface="Roboto" pitchFamily="2" charset="0"/>
                  <a:ea typeface="Roboto" pitchFamily="2" charset="0"/>
                </a:rPr>
                <a:t>mainnet</a:t>
              </a:r>
              <a:r>
                <a:rPr lang="en-US" sz="1400" dirty="0">
                  <a:solidFill>
                    <a:srgbClr val="255295"/>
                  </a:solidFill>
                  <a:latin typeface="Roboto" pitchFamily="2" charset="0"/>
                  <a:ea typeface="Roboto" pitchFamily="2" charset="0"/>
                </a:rPr>
                <a:t>, </a:t>
              </a:r>
            </a:p>
            <a:p>
              <a:pPr algn="ctr"/>
              <a:r>
                <a:rPr lang="en-US" sz="1400" dirty="0">
                  <a:solidFill>
                    <a:srgbClr val="255295"/>
                  </a:solidFill>
                  <a:latin typeface="Roboto" pitchFamily="2" charset="0"/>
                  <a:ea typeface="Roboto" pitchFamily="2" charset="0"/>
                </a:rPr>
                <a:t>tích hợp </a:t>
              </a:r>
              <a:r>
                <a:rPr lang="en-US" sz="1400" dirty="0" err="1">
                  <a:solidFill>
                    <a:srgbClr val="255295"/>
                  </a:solidFill>
                  <a:latin typeface="Roboto" pitchFamily="2" charset="0"/>
                  <a:ea typeface="Roboto" pitchFamily="2" charset="0"/>
                </a:rPr>
                <a:t>EBSI</a:t>
              </a:r>
              <a:endParaRPr lang="vi-VN" sz="1400" dirty="0">
                <a:solidFill>
                  <a:srgbClr val="255295"/>
                </a:solidFill>
                <a:latin typeface="Roboto" pitchFamily="2" charset="0"/>
                <a:ea typeface="Roboto" pitchFamily="2" charset="0"/>
              </a:endParaRPr>
            </a:p>
          </p:txBody>
        </p:sp>
      </p:grpSp>
      <p:sp>
        <p:nvSpPr>
          <p:cNvPr id="44" name="TextBox 43">
            <a:extLst>
              <a:ext uri="{FF2B5EF4-FFF2-40B4-BE49-F238E27FC236}">
                <a16:creationId xmlns:a16="http://schemas.microsoft.com/office/drawing/2014/main" id="{7AD75889-BB82-4530-191D-89119F0DF566}"/>
              </a:ext>
            </a:extLst>
          </p:cNvPr>
          <p:cNvSpPr txBox="1"/>
          <p:nvPr/>
        </p:nvSpPr>
        <p:spPr>
          <a:xfrm>
            <a:off x="6607255" y="4058508"/>
            <a:ext cx="1938327" cy="307777"/>
          </a:xfrm>
          <a:prstGeom prst="rect">
            <a:avLst/>
          </a:prstGeom>
          <a:noFill/>
        </p:spPr>
        <p:txBody>
          <a:bodyPr wrap="square" rtlCol="0">
            <a:spAutoFit/>
          </a:bodyPr>
          <a:lstStyle/>
          <a:p>
            <a:pPr algn="ctr"/>
            <a:r>
              <a:rPr lang="en-US" sz="1400">
                <a:solidFill>
                  <a:srgbClr val="255295"/>
                </a:solidFill>
                <a:latin typeface="Roboto" pitchFamily="2" charset="0"/>
                <a:ea typeface="Roboto" pitchFamily="2" charset="0"/>
              </a:rPr>
              <a:t>(Từ 6 – 12 tháng)</a:t>
            </a:r>
            <a:endParaRPr lang="vi-VN" sz="1400" dirty="0">
              <a:solidFill>
                <a:srgbClr val="255295"/>
              </a:solidFill>
              <a:latin typeface="Roboto" pitchFamily="2" charset="0"/>
              <a:ea typeface="Roboto" pitchFamily="2" charset="0"/>
            </a:endParaRPr>
          </a:p>
        </p:txBody>
      </p:sp>
      <p:grpSp>
        <p:nvGrpSpPr>
          <p:cNvPr id="45" name="Group 44">
            <a:extLst>
              <a:ext uri="{FF2B5EF4-FFF2-40B4-BE49-F238E27FC236}">
                <a16:creationId xmlns:a16="http://schemas.microsoft.com/office/drawing/2014/main" id="{808825F3-171F-A0E6-8AF5-630D744F916C}"/>
              </a:ext>
            </a:extLst>
          </p:cNvPr>
          <p:cNvGrpSpPr/>
          <p:nvPr/>
        </p:nvGrpSpPr>
        <p:grpSpPr>
          <a:xfrm>
            <a:off x="9461289" y="4694246"/>
            <a:ext cx="2172929" cy="1382089"/>
            <a:chOff x="568278" y="4694246"/>
            <a:chExt cx="2172929" cy="1382089"/>
          </a:xfrm>
        </p:grpSpPr>
        <p:sp>
          <p:nvSpPr>
            <p:cNvPr id="46" name="Rectangle: Rounded Corners 45">
              <a:extLst>
                <a:ext uri="{FF2B5EF4-FFF2-40B4-BE49-F238E27FC236}">
                  <a16:creationId xmlns:a16="http://schemas.microsoft.com/office/drawing/2014/main" id="{287758A0-F373-3A29-21B6-FAEBEC1D180F}"/>
                </a:ext>
              </a:extLst>
            </p:cNvPr>
            <p:cNvSpPr/>
            <p:nvPr/>
          </p:nvSpPr>
          <p:spPr>
            <a:xfrm>
              <a:off x="568278" y="4694246"/>
              <a:ext cx="2172929" cy="1382089"/>
            </a:xfrm>
            <a:prstGeom prst="roundRect">
              <a:avLst/>
            </a:prstGeom>
            <a:solidFill>
              <a:srgbClr val="255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ABC15920-D455-67BB-BA01-9BDF924F8313}"/>
                </a:ext>
              </a:extLst>
            </p:cNvPr>
            <p:cNvSpPr txBox="1"/>
            <p:nvPr/>
          </p:nvSpPr>
          <p:spPr>
            <a:xfrm>
              <a:off x="685579" y="5123680"/>
              <a:ext cx="1938327" cy="523220"/>
            </a:xfrm>
            <a:prstGeom prst="rect">
              <a:avLst/>
            </a:prstGeom>
            <a:noFill/>
          </p:spPr>
          <p:txBody>
            <a:bodyPr wrap="square" rtlCol="0">
              <a:spAutoFit/>
            </a:bodyPr>
            <a:lstStyle/>
            <a:p>
              <a:pPr algn="ctr"/>
              <a:r>
                <a:rPr lang="en-US" sz="1400" dirty="0">
                  <a:solidFill>
                    <a:srgbClr val="FFFFFF"/>
                  </a:solidFill>
                  <a:latin typeface="Roboto" pitchFamily="2" charset="0"/>
                  <a:ea typeface="Roboto" pitchFamily="2" charset="0"/>
                </a:rPr>
                <a:t>Mở rộng sang y tế, </a:t>
              </a:r>
            </a:p>
            <a:p>
              <a:pPr algn="ctr"/>
              <a:r>
                <a:rPr lang="en-US" sz="1400" dirty="0">
                  <a:solidFill>
                    <a:srgbClr val="FFFFFF"/>
                  </a:solidFill>
                  <a:latin typeface="Roboto" pitchFamily="2" charset="0"/>
                  <a:ea typeface="Roboto" pitchFamily="2" charset="0"/>
                </a:rPr>
                <a:t>tài chính, tăng AI</a:t>
              </a:r>
              <a:endParaRPr lang="vi-VN" sz="1400" dirty="0">
                <a:solidFill>
                  <a:srgbClr val="FFFFFF"/>
                </a:solidFill>
                <a:latin typeface="Roboto" pitchFamily="2" charset="0"/>
                <a:ea typeface="Roboto" pitchFamily="2" charset="0"/>
              </a:endParaRPr>
            </a:p>
          </p:txBody>
        </p:sp>
      </p:grpSp>
      <p:sp>
        <p:nvSpPr>
          <p:cNvPr id="48" name="TextBox 47">
            <a:extLst>
              <a:ext uri="{FF2B5EF4-FFF2-40B4-BE49-F238E27FC236}">
                <a16:creationId xmlns:a16="http://schemas.microsoft.com/office/drawing/2014/main" id="{6E0E436D-9B09-4FB5-C8C2-B709515A9EAF}"/>
              </a:ext>
            </a:extLst>
          </p:cNvPr>
          <p:cNvSpPr txBox="1"/>
          <p:nvPr/>
        </p:nvSpPr>
        <p:spPr>
          <a:xfrm>
            <a:off x="9578590" y="4058508"/>
            <a:ext cx="1938327" cy="307777"/>
          </a:xfrm>
          <a:prstGeom prst="rect">
            <a:avLst/>
          </a:prstGeom>
          <a:noFill/>
        </p:spPr>
        <p:txBody>
          <a:bodyPr wrap="square" rtlCol="0">
            <a:spAutoFit/>
          </a:bodyPr>
          <a:lstStyle/>
          <a:p>
            <a:pPr algn="ctr"/>
            <a:r>
              <a:rPr lang="en-US" sz="1400">
                <a:solidFill>
                  <a:srgbClr val="255295"/>
                </a:solidFill>
                <a:latin typeface="Roboto" pitchFamily="2" charset="0"/>
                <a:ea typeface="Roboto" pitchFamily="2" charset="0"/>
              </a:rPr>
              <a:t>(Từ 6 – 12 tháng)</a:t>
            </a:r>
            <a:endParaRPr lang="vi-VN" sz="1400" dirty="0">
              <a:solidFill>
                <a:srgbClr val="255295"/>
              </a:solidFill>
              <a:latin typeface="Roboto" pitchFamily="2" charset="0"/>
              <a:ea typeface="Roboto" pitchFamily="2" charset="0"/>
            </a:endParaRPr>
          </a:p>
        </p:txBody>
      </p:sp>
      <p:cxnSp>
        <p:nvCxnSpPr>
          <p:cNvPr id="50" name="Straight Connector 49">
            <a:extLst>
              <a:ext uri="{FF2B5EF4-FFF2-40B4-BE49-F238E27FC236}">
                <a16:creationId xmlns:a16="http://schemas.microsoft.com/office/drawing/2014/main" id="{970E1A1E-978A-B619-0572-7579F0BDA49A}"/>
              </a:ext>
            </a:extLst>
          </p:cNvPr>
          <p:cNvCxnSpPr>
            <a:stCxn id="13" idx="3"/>
            <a:endCxn id="10" idx="1"/>
          </p:cNvCxnSpPr>
          <p:nvPr/>
        </p:nvCxnSpPr>
        <p:spPr>
          <a:xfrm>
            <a:off x="2608471" y="2920182"/>
            <a:ext cx="1053381" cy="0"/>
          </a:xfrm>
          <a:prstGeom prst="line">
            <a:avLst/>
          </a:prstGeom>
          <a:ln>
            <a:headEnd type="oval" w="med" len="med"/>
            <a:tailEnd type="oval" w="med" len="med"/>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D9F0FAE1-A79F-98AB-B0C8-04065C9C99F6}"/>
              </a:ext>
            </a:extLst>
          </p:cNvPr>
          <p:cNvCxnSpPr/>
          <p:nvPr/>
        </p:nvCxnSpPr>
        <p:spPr>
          <a:xfrm>
            <a:off x="5569310" y="2920182"/>
            <a:ext cx="1053381" cy="0"/>
          </a:xfrm>
          <a:prstGeom prst="line">
            <a:avLst/>
          </a:prstGeom>
          <a:ln>
            <a:headEnd type="oval" w="med" len="med"/>
            <a:tailEnd type="oval" w="med" len="med"/>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CCF8A8B3-85D0-7186-49BE-17EB650149AE}"/>
              </a:ext>
            </a:extLst>
          </p:cNvPr>
          <p:cNvCxnSpPr/>
          <p:nvPr/>
        </p:nvCxnSpPr>
        <p:spPr>
          <a:xfrm>
            <a:off x="8545582" y="2920182"/>
            <a:ext cx="1053381" cy="0"/>
          </a:xfrm>
          <a:prstGeom prst="line">
            <a:avLst/>
          </a:prstGeom>
          <a:ln>
            <a:headEnd type="oval" w="med" len="med"/>
            <a:tailEnd type="oval" w="med" len="med"/>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981961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par>
                                <p:cTn id="8" presetID="10" presetClass="entr" presetSubtype="0"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500"/>
                                        <p:tgtEl>
                                          <p:spTgt spid="2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fade">
                                      <p:cBhvr>
                                        <p:cTn id="13" dur="500"/>
                                        <p:tgtEl>
                                          <p:spTgt spid="40"/>
                                        </p:tgtEl>
                                      </p:cBhvr>
                                    </p:animEffect>
                                  </p:childTnLst>
                                </p:cTn>
                              </p:par>
                              <p:par>
                                <p:cTn id="14" presetID="10" presetClass="entr" presetSubtype="0" fill="hold"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500"/>
                                        <p:tgtEl>
                                          <p:spTgt spid="3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fade">
                                      <p:cBhvr>
                                        <p:cTn id="21" dur="500"/>
                                        <p:tgtEl>
                                          <p:spTgt spid="51"/>
                                        </p:tgtEl>
                                      </p:cBhvr>
                                    </p:animEffect>
                                  </p:childTnLst>
                                </p:cTn>
                              </p:par>
                              <p:par>
                                <p:cTn id="22" presetID="10" presetClass="entr" presetSubtype="0" fill="hold" nodeType="with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500"/>
                                        <p:tgtEl>
                                          <p:spTgt spid="2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childTnLst>
                                </p:cTn>
                              </p:par>
                              <p:par>
                                <p:cTn id="28" presetID="10" presetClass="entr" presetSubtype="0" fill="hold" nodeType="with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fade">
                                      <p:cBhvr>
                                        <p:cTn id="30" dur="500"/>
                                        <p:tgtEl>
                                          <p:spTgt spid="4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fade">
                                      <p:cBhvr>
                                        <p:cTn id="35" dur="500"/>
                                        <p:tgtEl>
                                          <p:spTgt spid="52"/>
                                        </p:tgtEl>
                                      </p:cBhvr>
                                    </p:animEffect>
                                  </p:childTnLst>
                                </p:cTn>
                              </p:par>
                              <p:par>
                                <p:cTn id="36" presetID="10" presetClass="entr" presetSubtype="0" fill="hold" nodeType="with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500"/>
                                        <p:tgtEl>
                                          <p:spTgt spid="2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8"/>
                                        </p:tgtEl>
                                        <p:attrNameLst>
                                          <p:attrName>style.visibility</p:attrName>
                                        </p:attrNameLst>
                                      </p:cBhvr>
                                      <p:to>
                                        <p:strVal val="visible"/>
                                      </p:to>
                                    </p:set>
                                    <p:animEffect transition="in" filter="fade">
                                      <p:cBhvr>
                                        <p:cTn id="41" dur="500"/>
                                        <p:tgtEl>
                                          <p:spTgt spid="48"/>
                                        </p:tgtEl>
                                      </p:cBhvr>
                                    </p:animEffect>
                                  </p:childTnLst>
                                </p:cTn>
                              </p:par>
                              <p:par>
                                <p:cTn id="42" presetID="10" presetClass="entr" presetSubtype="0" fill="hold" nodeType="with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fade">
                                      <p:cBhvr>
                                        <p:cTn id="44"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4" grpId="0"/>
      <p:bldP spid="48"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C1E5F5"/>
            </a:gs>
            <a:gs pos="28000">
              <a:srgbClr val="0E66C7"/>
            </a:gs>
            <a:gs pos="74000">
              <a:srgbClr val="0E66C7"/>
            </a:gs>
            <a:gs pos="100000">
              <a:srgbClr val="255295"/>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FAE9514-A734-F832-691B-FA091EEF2314}"/>
              </a:ext>
            </a:extLst>
          </p:cNvPr>
          <p:cNvSpPr txBox="1"/>
          <p:nvPr/>
        </p:nvSpPr>
        <p:spPr>
          <a:xfrm rot="21377013">
            <a:off x="2646984" y="1369334"/>
            <a:ext cx="741758" cy="1477328"/>
          </a:xfrm>
          <a:prstGeom prst="rect">
            <a:avLst/>
          </a:prstGeom>
          <a:noFill/>
          <a:ln>
            <a:solidFill>
              <a:srgbClr val="E0E1FC"/>
            </a:solidFill>
          </a:ln>
        </p:spPr>
        <p:txBody>
          <a:bodyPr wrap="square" rtlCol="0">
            <a:spAutoFit/>
          </a:bodyPr>
          <a:lstStyle/>
          <a:p>
            <a:pPr algn="ctr"/>
            <a:r>
              <a:rPr lang="en-US" sz="9000" b="1" dirty="0">
                <a:solidFill>
                  <a:srgbClr val="EFF0FF"/>
                </a:solidFill>
                <a:latin typeface="Roboto" pitchFamily="2" charset="0"/>
                <a:ea typeface="Roboto" pitchFamily="2" charset="0"/>
              </a:rPr>
              <a:t>T</a:t>
            </a:r>
            <a:endParaRPr lang="en-US" sz="9000" b="1" dirty="0">
              <a:solidFill>
                <a:srgbClr val="F4A72A"/>
              </a:solidFill>
              <a:latin typeface="Roboto" pitchFamily="2" charset="0"/>
              <a:ea typeface="Roboto" pitchFamily="2" charset="0"/>
            </a:endParaRPr>
          </a:p>
        </p:txBody>
      </p:sp>
      <p:sp>
        <p:nvSpPr>
          <p:cNvPr id="7" name="TextBox 6">
            <a:extLst>
              <a:ext uri="{FF2B5EF4-FFF2-40B4-BE49-F238E27FC236}">
                <a16:creationId xmlns:a16="http://schemas.microsoft.com/office/drawing/2014/main" id="{43C23B98-AAF1-781C-8478-956EC54B5DE0}"/>
              </a:ext>
            </a:extLst>
          </p:cNvPr>
          <p:cNvSpPr txBox="1"/>
          <p:nvPr/>
        </p:nvSpPr>
        <p:spPr>
          <a:xfrm>
            <a:off x="3777455" y="1603443"/>
            <a:ext cx="741758" cy="1477328"/>
          </a:xfrm>
          <a:prstGeom prst="rect">
            <a:avLst/>
          </a:prstGeom>
          <a:noFill/>
          <a:ln>
            <a:solidFill>
              <a:srgbClr val="E0E1FC"/>
            </a:solidFill>
          </a:ln>
        </p:spPr>
        <p:txBody>
          <a:bodyPr wrap="square" rtlCol="0">
            <a:spAutoFit/>
          </a:bodyPr>
          <a:lstStyle/>
          <a:p>
            <a:pPr algn="ctr"/>
            <a:r>
              <a:rPr lang="en-US" sz="9000" b="1">
                <a:solidFill>
                  <a:srgbClr val="EFF0FF"/>
                </a:solidFill>
                <a:latin typeface="Roboto" pitchFamily="2" charset="0"/>
                <a:ea typeface="Roboto" pitchFamily="2" charset="0"/>
              </a:rPr>
              <a:t>H</a:t>
            </a:r>
            <a:endParaRPr lang="en-US" sz="9000" b="1" dirty="0">
              <a:solidFill>
                <a:srgbClr val="F4A72A"/>
              </a:solidFill>
              <a:latin typeface="Roboto" pitchFamily="2" charset="0"/>
              <a:ea typeface="Roboto" pitchFamily="2" charset="0"/>
            </a:endParaRPr>
          </a:p>
        </p:txBody>
      </p:sp>
      <p:sp>
        <p:nvSpPr>
          <p:cNvPr id="8" name="TextBox 7">
            <a:extLst>
              <a:ext uri="{FF2B5EF4-FFF2-40B4-BE49-F238E27FC236}">
                <a16:creationId xmlns:a16="http://schemas.microsoft.com/office/drawing/2014/main" id="{EBB69412-0816-3E55-3DC6-0FC413A3F750}"/>
              </a:ext>
            </a:extLst>
          </p:cNvPr>
          <p:cNvSpPr txBox="1"/>
          <p:nvPr/>
        </p:nvSpPr>
        <p:spPr>
          <a:xfrm rot="543199">
            <a:off x="4857222" y="1260716"/>
            <a:ext cx="741758" cy="1477328"/>
          </a:xfrm>
          <a:prstGeom prst="rect">
            <a:avLst/>
          </a:prstGeom>
          <a:noFill/>
          <a:ln>
            <a:solidFill>
              <a:srgbClr val="E0E1FC"/>
            </a:solidFill>
          </a:ln>
        </p:spPr>
        <p:txBody>
          <a:bodyPr wrap="square" rtlCol="0">
            <a:spAutoFit/>
          </a:bodyPr>
          <a:lstStyle/>
          <a:p>
            <a:pPr algn="ctr"/>
            <a:r>
              <a:rPr lang="en-US" sz="9000" b="1">
                <a:solidFill>
                  <a:srgbClr val="EFF0FF"/>
                </a:solidFill>
                <a:latin typeface="Roboto" pitchFamily="2" charset="0"/>
                <a:ea typeface="Roboto" pitchFamily="2" charset="0"/>
              </a:rPr>
              <a:t>A</a:t>
            </a:r>
            <a:endParaRPr lang="en-US" sz="9000" b="1" dirty="0">
              <a:solidFill>
                <a:srgbClr val="F4A72A"/>
              </a:solidFill>
              <a:latin typeface="Roboto" pitchFamily="2" charset="0"/>
              <a:ea typeface="Roboto" pitchFamily="2" charset="0"/>
            </a:endParaRPr>
          </a:p>
        </p:txBody>
      </p:sp>
      <p:sp>
        <p:nvSpPr>
          <p:cNvPr id="9" name="TextBox 8">
            <a:extLst>
              <a:ext uri="{FF2B5EF4-FFF2-40B4-BE49-F238E27FC236}">
                <a16:creationId xmlns:a16="http://schemas.microsoft.com/office/drawing/2014/main" id="{D1960C84-2088-6E16-8FF8-5BE8CC48827D}"/>
              </a:ext>
            </a:extLst>
          </p:cNvPr>
          <p:cNvSpPr txBox="1"/>
          <p:nvPr/>
        </p:nvSpPr>
        <p:spPr>
          <a:xfrm rot="21184244">
            <a:off x="6066662" y="1442957"/>
            <a:ext cx="741758" cy="1477328"/>
          </a:xfrm>
          <a:prstGeom prst="rect">
            <a:avLst/>
          </a:prstGeom>
          <a:noFill/>
          <a:ln>
            <a:solidFill>
              <a:srgbClr val="E0E1FC"/>
            </a:solidFill>
          </a:ln>
        </p:spPr>
        <p:txBody>
          <a:bodyPr wrap="square" rtlCol="0">
            <a:spAutoFit/>
          </a:bodyPr>
          <a:lstStyle/>
          <a:p>
            <a:pPr algn="ctr"/>
            <a:r>
              <a:rPr lang="en-US" sz="9000" b="1">
                <a:solidFill>
                  <a:srgbClr val="EFF0FF"/>
                </a:solidFill>
                <a:latin typeface="Roboto" pitchFamily="2" charset="0"/>
                <a:ea typeface="Roboto" pitchFamily="2" charset="0"/>
              </a:rPr>
              <a:t>N</a:t>
            </a:r>
            <a:endParaRPr lang="en-US" sz="9000" b="1" dirty="0">
              <a:solidFill>
                <a:srgbClr val="F4A72A"/>
              </a:solidFill>
              <a:latin typeface="Roboto" pitchFamily="2" charset="0"/>
              <a:ea typeface="Roboto" pitchFamily="2" charset="0"/>
            </a:endParaRPr>
          </a:p>
        </p:txBody>
      </p:sp>
      <p:sp>
        <p:nvSpPr>
          <p:cNvPr id="10" name="TextBox 9">
            <a:extLst>
              <a:ext uri="{FF2B5EF4-FFF2-40B4-BE49-F238E27FC236}">
                <a16:creationId xmlns:a16="http://schemas.microsoft.com/office/drawing/2014/main" id="{0C84B707-9DC4-A566-E55A-4966D7D496BC}"/>
              </a:ext>
            </a:extLst>
          </p:cNvPr>
          <p:cNvSpPr txBox="1"/>
          <p:nvPr/>
        </p:nvSpPr>
        <p:spPr>
          <a:xfrm rot="763038">
            <a:off x="7269012" y="1302086"/>
            <a:ext cx="741758" cy="1477328"/>
          </a:xfrm>
          <a:prstGeom prst="rect">
            <a:avLst/>
          </a:prstGeom>
          <a:noFill/>
          <a:ln>
            <a:solidFill>
              <a:srgbClr val="E0E1FC"/>
            </a:solidFill>
          </a:ln>
        </p:spPr>
        <p:txBody>
          <a:bodyPr wrap="square" rtlCol="0">
            <a:spAutoFit/>
          </a:bodyPr>
          <a:lstStyle/>
          <a:p>
            <a:pPr algn="ctr"/>
            <a:r>
              <a:rPr lang="en-US" sz="9000" b="1">
                <a:solidFill>
                  <a:srgbClr val="EFF0FF"/>
                </a:solidFill>
                <a:latin typeface="Roboto" pitchFamily="2" charset="0"/>
                <a:ea typeface="Roboto" pitchFamily="2" charset="0"/>
              </a:rPr>
              <a:t>K</a:t>
            </a:r>
            <a:endParaRPr lang="en-US" sz="9000" b="1" dirty="0">
              <a:solidFill>
                <a:srgbClr val="F4A72A"/>
              </a:solidFill>
              <a:latin typeface="Roboto" pitchFamily="2" charset="0"/>
              <a:ea typeface="Roboto" pitchFamily="2" charset="0"/>
            </a:endParaRPr>
          </a:p>
        </p:txBody>
      </p:sp>
      <p:sp>
        <p:nvSpPr>
          <p:cNvPr id="11" name="TextBox 10">
            <a:extLst>
              <a:ext uri="{FF2B5EF4-FFF2-40B4-BE49-F238E27FC236}">
                <a16:creationId xmlns:a16="http://schemas.microsoft.com/office/drawing/2014/main" id="{35C6C0AD-83C4-E9C5-6AF2-BDD14BD69B80}"/>
              </a:ext>
            </a:extLst>
          </p:cNvPr>
          <p:cNvSpPr txBox="1"/>
          <p:nvPr/>
        </p:nvSpPr>
        <p:spPr>
          <a:xfrm rot="21107008">
            <a:off x="8353751" y="1369334"/>
            <a:ext cx="741758" cy="1477328"/>
          </a:xfrm>
          <a:prstGeom prst="rect">
            <a:avLst/>
          </a:prstGeom>
          <a:noFill/>
          <a:ln>
            <a:solidFill>
              <a:srgbClr val="E0E1FC"/>
            </a:solidFill>
          </a:ln>
        </p:spPr>
        <p:txBody>
          <a:bodyPr wrap="square" rtlCol="0">
            <a:spAutoFit/>
          </a:bodyPr>
          <a:lstStyle/>
          <a:p>
            <a:pPr algn="ctr"/>
            <a:r>
              <a:rPr lang="en-US" sz="9000" b="1">
                <a:solidFill>
                  <a:srgbClr val="EFF0FF"/>
                </a:solidFill>
                <a:latin typeface="Roboto" pitchFamily="2" charset="0"/>
                <a:ea typeface="Roboto" pitchFamily="2" charset="0"/>
              </a:rPr>
              <a:t>S</a:t>
            </a:r>
            <a:endParaRPr lang="en-US" sz="9000" b="1" dirty="0">
              <a:solidFill>
                <a:srgbClr val="F4A72A"/>
              </a:solidFill>
              <a:latin typeface="Roboto" pitchFamily="2" charset="0"/>
              <a:ea typeface="Roboto" pitchFamily="2" charset="0"/>
            </a:endParaRPr>
          </a:p>
        </p:txBody>
      </p:sp>
      <p:sp>
        <p:nvSpPr>
          <p:cNvPr id="12" name="TextBox 11">
            <a:extLst>
              <a:ext uri="{FF2B5EF4-FFF2-40B4-BE49-F238E27FC236}">
                <a16:creationId xmlns:a16="http://schemas.microsoft.com/office/drawing/2014/main" id="{FF740408-EEDA-D267-81AE-63FC8FDE7B54}"/>
              </a:ext>
            </a:extLst>
          </p:cNvPr>
          <p:cNvSpPr txBox="1"/>
          <p:nvPr/>
        </p:nvSpPr>
        <p:spPr>
          <a:xfrm>
            <a:off x="4088459" y="3530993"/>
            <a:ext cx="741758" cy="1477328"/>
          </a:xfrm>
          <a:prstGeom prst="rect">
            <a:avLst/>
          </a:prstGeom>
          <a:noFill/>
          <a:ln>
            <a:solidFill>
              <a:srgbClr val="E0E1FC"/>
            </a:solidFill>
          </a:ln>
        </p:spPr>
        <p:txBody>
          <a:bodyPr wrap="square" rtlCol="0">
            <a:spAutoFit/>
          </a:bodyPr>
          <a:lstStyle/>
          <a:p>
            <a:pPr algn="ctr"/>
            <a:r>
              <a:rPr lang="en-US" sz="9000" b="1">
                <a:solidFill>
                  <a:srgbClr val="EFF0FF"/>
                </a:solidFill>
                <a:latin typeface="Roboto" pitchFamily="2" charset="0"/>
                <a:ea typeface="Roboto" pitchFamily="2" charset="0"/>
              </a:rPr>
              <a:t>Y</a:t>
            </a:r>
            <a:endParaRPr lang="en-US" sz="9000" b="1" dirty="0">
              <a:solidFill>
                <a:srgbClr val="F4A72A"/>
              </a:solidFill>
              <a:latin typeface="Roboto" pitchFamily="2" charset="0"/>
              <a:ea typeface="Roboto" pitchFamily="2" charset="0"/>
            </a:endParaRPr>
          </a:p>
        </p:txBody>
      </p:sp>
      <p:sp>
        <p:nvSpPr>
          <p:cNvPr id="13" name="TextBox 12">
            <a:extLst>
              <a:ext uri="{FF2B5EF4-FFF2-40B4-BE49-F238E27FC236}">
                <a16:creationId xmlns:a16="http://schemas.microsoft.com/office/drawing/2014/main" id="{5AF584C6-8ECE-8324-2DEC-A4FC2A9E1098}"/>
              </a:ext>
            </a:extLst>
          </p:cNvPr>
          <p:cNvSpPr txBox="1"/>
          <p:nvPr/>
        </p:nvSpPr>
        <p:spPr>
          <a:xfrm rot="1318355">
            <a:off x="5162380" y="3333754"/>
            <a:ext cx="741758" cy="1477328"/>
          </a:xfrm>
          <a:prstGeom prst="rect">
            <a:avLst/>
          </a:prstGeom>
          <a:noFill/>
          <a:ln>
            <a:solidFill>
              <a:srgbClr val="E0E1FC"/>
            </a:solidFill>
          </a:ln>
        </p:spPr>
        <p:txBody>
          <a:bodyPr wrap="square" rtlCol="0">
            <a:spAutoFit/>
          </a:bodyPr>
          <a:lstStyle/>
          <a:p>
            <a:pPr algn="ctr"/>
            <a:r>
              <a:rPr lang="en-US" sz="9000" b="1">
                <a:solidFill>
                  <a:srgbClr val="EFF0FF"/>
                </a:solidFill>
                <a:latin typeface="Roboto" pitchFamily="2" charset="0"/>
                <a:ea typeface="Roboto" pitchFamily="2" charset="0"/>
              </a:rPr>
              <a:t>O</a:t>
            </a:r>
            <a:endParaRPr lang="en-US" sz="9000" b="1" dirty="0">
              <a:solidFill>
                <a:srgbClr val="F4A72A"/>
              </a:solidFill>
              <a:latin typeface="Roboto" pitchFamily="2" charset="0"/>
              <a:ea typeface="Roboto" pitchFamily="2" charset="0"/>
            </a:endParaRPr>
          </a:p>
        </p:txBody>
      </p:sp>
      <p:sp>
        <p:nvSpPr>
          <p:cNvPr id="14" name="TextBox 13">
            <a:extLst>
              <a:ext uri="{FF2B5EF4-FFF2-40B4-BE49-F238E27FC236}">
                <a16:creationId xmlns:a16="http://schemas.microsoft.com/office/drawing/2014/main" id="{000D0A10-BF24-8F85-BB0B-5093A9F5152D}"/>
              </a:ext>
            </a:extLst>
          </p:cNvPr>
          <p:cNvSpPr txBox="1"/>
          <p:nvPr/>
        </p:nvSpPr>
        <p:spPr>
          <a:xfrm rot="20629341">
            <a:off x="6418409" y="3377105"/>
            <a:ext cx="741758" cy="1477328"/>
          </a:xfrm>
          <a:prstGeom prst="rect">
            <a:avLst/>
          </a:prstGeom>
          <a:noFill/>
          <a:ln>
            <a:solidFill>
              <a:srgbClr val="E0E1FC"/>
            </a:solidFill>
          </a:ln>
        </p:spPr>
        <p:txBody>
          <a:bodyPr wrap="square" rtlCol="0">
            <a:spAutoFit/>
          </a:bodyPr>
          <a:lstStyle/>
          <a:p>
            <a:pPr algn="ctr"/>
            <a:r>
              <a:rPr lang="en-US" sz="9000" b="1">
                <a:solidFill>
                  <a:srgbClr val="EFF0FF"/>
                </a:solidFill>
                <a:latin typeface="Roboto" pitchFamily="2" charset="0"/>
                <a:ea typeface="Roboto" pitchFamily="2" charset="0"/>
              </a:rPr>
              <a:t>U</a:t>
            </a:r>
            <a:endParaRPr lang="en-US" sz="9000" b="1" dirty="0">
              <a:solidFill>
                <a:srgbClr val="F4A72A"/>
              </a:solidFill>
              <a:latin typeface="Roboto" pitchFamily="2" charset="0"/>
              <a:ea typeface="Roboto" pitchFamily="2" charset="0"/>
            </a:endParaRPr>
          </a:p>
        </p:txBody>
      </p:sp>
      <p:sp>
        <p:nvSpPr>
          <p:cNvPr id="15" name="TextBox 14">
            <a:extLst>
              <a:ext uri="{FF2B5EF4-FFF2-40B4-BE49-F238E27FC236}">
                <a16:creationId xmlns:a16="http://schemas.microsoft.com/office/drawing/2014/main" id="{1F50E875-A50B-BE47-5470-B1B288D36C7A}"/>
              </a:ext>
            </a:extLst>
          </p:cNvPr>
          <p:cNvSpPr txBox="1"/>
          <p:nvPr/>
        </p:nvSpPr>
        <p:spPr>
          <a:xfrm>
            <a:off x="7482575" y="3538240"/>
            <a:ext cx="741758" cy="1477328"/>
          </a:xfrm>
          <a:prstGeom prst="rect">
            <a:avLst/>
          </a:prstGeom>
          <a:noFill/>
          <a:ln>
            <a:solidFill>
              <a:srgbClr val="E0E1FC"/>
            </a:solidFill>
          </a:ln>
        </p:spPr>
        <p:txBody>
          <a:bodyPr wrap="square" rtlCol="0">
            <a:spAutoFit/>
          </a:bodyPr>
          <a:lstStyle/>
          <a:p>
            <a:pPr algn="ctr"/>
            <a:r>
              <a:rPr lang="en-US" sz="9000" b="1">
                <a:solidFill>
                  <a:srgbClr val="EFF0FF"/>
                </a:solidFill>
                <a:latin typeface="Roboto" pitchFamily="2" charset="0"/>
                <a:ea typeface="Roboto" pitchFamily="2" charset="0"/>
              </a:rPr>
              <a:t>!</a:t>
            </a:r>
            <a:endParaRPr lang="en-US" sz="9000" b="1" dirty="0">
              <a:solidFill>
                <a:srgbClr val="F4A72A"/>
              </a:solidFill>
              <a:latin typeface="Roboto" pitchFamily="2" charset="0"/>
              <a:ea typeface="Roboto" pitchFamily="2" charset="0"/>
            </a:endParaRPr>
          </a:p>
        </p:txBody>
      </p:sp>
      <p:grpSp>
        <p:nvGrpSpPr>
          <p:cNvPr id="22" name="Group 21">
            <a:extLst>
              <a:ext uri="{FF2B5EF4-FFF2-40B4-BE49-F238E27FC236}">
                <a16:creationId xmlns:a16="http://schemas.microsoft.com/office/drawing/2014/main" id="{8AFDE38A-0B11-4DBB-4B27-F48D898E7FE5}"/>
              </a:ext>
            </a:extLst>
          </p:cNvPr>
          <p:cNvGrpSpPr/>
          <p:nvPr/>
        </p:nvGrpSpPr>
        <p:grpSpPr>
          <a:xfrm>
            <a:off x="4088459" y="6092900"/>
            <a:ext cx="1822594" cy="387221"/>
            <a:chOff x="3596931" y="6125409"/>
            <a:chExt cx="1822594" cy="387221"/>
          </a:xfrm>
        </p:grpSpPr>
        <p:pic>
          <p:nvPicPr>
            <p:cNvPr id="23" name="Graphic 22" descr="Telephone outline">
              <a:extLst>
                <a:ext uri="{FF2B5EF4-FFF2-40B4-BE49-F238E27FC236}">
                  <a16:creationId xmlns:a16="http://schemas.microsoft.com/office/drawing/2014/main" id="{5312A0D8-30FB-5282-9D8C-75C2EADB178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596931" y="6125409"/>
              <a:ext cx="387221" cy="387221"/>
            </a:xfrm>
            <a:prstGeom prst="rect">
              <a:avLst/>
            </a:prstGeom>
          </p:spPr>
        </p:pic>
        <p:sp>
          <p:nvSpPr>
            <p:cNvPr id="24" name="TextBox 23">
              <a:extLst>
                <a:ext uri="{FF2B5EF4-FFF2-40B4-BE49-F238E27FC236}">
                  <a16:creationId xmlns:a16="http://schemas.microsoft.com/office/drawing/2014/main" id="{A26271BB-B49D-5BEC-7D2E-F271559063A4}"/>
                </a:ext>
              </a:extLst>
            </p:cNvPr>
            <p:cNvSpPr txBox="1"/>
            <p:nvPr/>
          </p:nvSpPr>
          <p:spPr>
            <a:xfrm>
              <a:off x="4001270" y="6193969"/>
              <a:ext cx="1418255" cy="276999"/>
            </a:xfrm>
            <a:prstGeom prst="rect">
              <a:avLst/>
            </a:prstGeom>
            <a:noFill/>
          </p:spPr>
          <p:txBody>
            <a:bodyPr wrap="square" rtlCol="0">
              <a:spAutoFit/>
            </a:bodyPr>
            <a:lstStyle/>
            <a:p>
              <a:r>
                <a:rPr lang="en-US" sz="1200" dirty="0">
                  <a:solidFill>
                    <a:schemeClr val="bg1"/>
                  </a:solidFill>
                  <a:latin typeface="Roboto" panose="02000000000000000000" pitchFamily="2" charset="0"/>
                  <a:ea typeface="Roboto" panose="02000000000000000000" pitchFamily="2" charset="0"/>
                </a:rPr>
                <a:t>028 3622 </a:t>
              </a:r>
              <a:r>
                <a:rPr lang="en-US" sz="1200" dirty="0">
                  <a:solidFill>
                    <a:schemeClr val="bg1"/>
                  </a:solidFill>
                  <a:latin typeface="Roboto" pitchFamily="2" charset="0"/>
                  <a:ea typeface="Roboto" pitchFamily="2" charset="0"/>
                  <a:cs typeface="Roboto" pitchFamily="2" charset="0"/>
                </a:rPr>
                <a:t>2982</a:t>
              </a:r>
            </a:p>
          </p:txBody>
        </p:sp>
      </p:grpSp>
      <p:grpSp>
        <p:nvGrpSpPr>
          <p:cNvPr id="25" name="Group 24">
            <a:extLst>
              <a:ext uri="{FF2B5EF4-FFF2-40B4-BE49-F238E27FC236}">
                <a16:creationId xmlns:a16="http://schemas.microsoft.com/office/drawing/2014/main" id="{AA9B6705-C1E2-76DB-4D39-CDF378949163}"/>
              </a:ext>
            </a:extLst>
          </p:cNvPr>
          <p:cNvGrpSpPr/>
          <p:nvPr/>
        </p:nvGrpSpPr>
        <p:grpSpPr>
          <a:xfrm>
            <a:off x="6233851" y="6116859"/>
            <a:ext cx="2620556" cy="387221"/>
            <a:chOff x="6304369" y="6302172"/>
            <a:chExt cx="2620556" cy="387221"/>
          </a:xfrm>
        </p:grpSpPr>
        <p:pic>
          <p:nvPicPr>
            <p:cNvPr id="26" name="Graphic 25" descr="Internet outline">
              <a:extLst>
                <a:ext uri="{FF2B5EF4-FFF2-40B4-BE49-F238E27FC236}">
                  <a16:creationId xmlns:a16="http://schemas.microsoft.com/office/drawing/2014/main" id="{79540589-0362-B76E-01B3-093CD7A5447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304369" y="6302172"/>
              <a:ext cx="387221" cy="387221"/>
            </a:xfrm>
            <a:prstGeom prst="rect">
              <a:avLst/>
            </a:prstGeom>
          </p:spPr>
        </p:pic>
        <p:sp>
          <p:nvSpPr>
            <p:cNvPr id="27" name="TextBox 26">
              <a:extLst>
                <a:ext uri="{FF2B5EF4-FFF2-40B4-BE49-F238E27FC236}">
                  <a16:creationId xmlns:a16="http://schemas.microsoft.com/office/drawing/2014/main" id="{96854A98-D9DB-4DA7-243D-4138DD59B5FF}"/>
                </a:ext>
              </a:extLst>
            </p:cNvPr>
            <p:cNvSpPr txBox="1"/>
            <p:nvPr/>
          </p:nvSpPr>
          <p:spPr>
            <a:xfrm>
              <a:off x="6789563" y="6342810"/>
              <a:ext cx="2135362" cy="288733"/>
            </a:xfrm>
            <a:prstGeom prst="rect">
              <a:avLst/>
            </a:prstGeom>
            <a:noFill/>
          </p:spPr>
          <p:txBody>
            <a:bodyPr wrap="square" rtlCol="0">
              <a:spAutoFit/>
            </a:bodyPr>
            <a:lstStyle/>
            <a:p>
              <a:pPr lvl="0">
                <a:lnSpc>
                  <a:spcPct val="114000"/>
                </a:lnSpc>
                <a:defRPr/>
              </a:pPr>
              <a:r>
                <a:rPr lang="id-ID" sz="1200" dirty="0">
                  <a:solidFill>
                    <a:schemeClr val="bg1"/>
                  </a:solidFill>
                  <a:latin typeface="Roboto" panose="02000000000000000000" pitchFamily="2" charset="0"/>
                  <a:ea typeface="Roboto" panose="02000000000000000000" pitchFamily="2" charset="0"/>
                  <a:cs typeface="Roboto" panose="02000000000000000000" pitchFamily="2" charset="0"/>
                </a:rPr>
                <a:t>info@mobile-id.vn</a:t>
              </a:r>
            </a:p>
          </p:txBody>
        </p:sp>
      </p:grpSp>
      <p:grpSp>
        <p:nvGrpSpPr>
          <p:cNvPr id="30" name="Group 29">
            <a:extLst>
              <a:ext uri="{FF2B5EF4-FFF2-40B4-BE49-F238E27FC236}">
                <a16:creationId xmlns:a16="http://schemas.microsoft.com/office/drawing/2014/main" id="{B8BA3C90-5314-2767-F3E3-6359BF8D794A}"/>
              </a:ext>
            </a:extLst>
          </p:cNvPr>
          <p:cNvGrpSpPr/>
          <p:nvPr/>
        </p:nvGrpSpPr>
        <p:grpSpPr>
          <a:xfrm>
            <a:off x="1106614" y="1818968"/>
            <a:ext cx="555037" cy="462116"/>
            <a:chOff x="1106614" y="1818968"/>
            <a:chExt cx="555037" cy="462116"/>
          </a:xfrm>
        </p:grpSpPr>
        <p:sp>
          <p:nvSpPr>
            <p:cNvPr id="28" name="Isosceles Triangle 27">
              <a:extLst>
                <a:ext uri="{FF2B5EF4-FFF2-40B4-BE49-F238E27FC236}">
                  <a16:creationId xmlns:a16="http://schemas.microsoft.com/office/drawing/2014/main" id="{7878EA76-C786-B33F-301D-F3F0FBA73602}"/>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Isosceles Triangle 28">
              <a:extLst>
                <a:ext uri="{FF2B5EF4-FFF2-40B4-BE49-F238E27FC236}">
                  <a16:creationId xmlns:a16="http://schemas.microsoft.com/office/drawing/2014/main" id="{553C43C5-5DDD-3AD0-1FD0-14B8AD1112B7}"/>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 name="Group 30">
            <a:extLst>
              <a:ext uri="{FF2B5EF4-FFF2-40B4-BE49-F238E27FC236}">
                <a16:creationId xmlns:a16="http://schemas.microsoft.com/office/drawing/2014/main" id="{CA6AA270-93A2-8BC1-1E0A-C760DE93E161}"/>
              </a:ext>
            </a:extLst>
          </p:cNvPr>
          <p:cNvGrpSpPr/>
          <p:nvPr/>
        </p:nvGrpSpPr>
        <p:grpSpPr>
          <a:xfrm>
            <a:off x="3062143" y="5366624"/>
            <a:ext cx="369664" cy="307777"/>
            <a:chOff x="1106614" y="1818968"/>
            <a:chExt cx="555037" cy="462116"/>
          </a:xfrm>
        </p:grpSpPr>
        <p:sp>
          <p:nvSpPr>
            <p:cNvPr id="32" name="Isosceles Triangle 31">
              <a:extLst>
                <a:ext uri="{FF2B5EF4-FFF2-40B4-BE49-F238E27FC236}">
                  <a16:creationId xmlns:a16="http://schemas.microsoft.com/office/drawing/2014/main" id="{1D51ADF4-B89B-3D8D-BBD3-A96F985D9110}"/>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Isosceles Triangle 32">
              <a:extLst>
                <a:ext uri="{FF2B5EF4-FFF2-40B4-BE49-F238E27FC236}">
                  <a16:creationId xmlns:a16="http://schemas.microsoft.com/office/drawing/2014/main" id="{9A7A1E3F-F396-6640-1446-C36641A13241}"/>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 name="Group 33">
            <a:extLst>
              <a:ext uri="{FF2B5EF4-FFF2-40B4-BE49-F238E27FC236}">
                <a16:creationId xmlns:a16="http://schemas.microsoft.com/office/drawing/2014/main" id="{6947314F-58DA-1AC5-90F9-29B3C073A187}"/>
              </a:ext>
            </a:extLst>
          </p:cNvPr>
          <p:cNvGrpSpPr/>
          <p:nvPr/>
        </p:nvGrpSpPr>
        <p:grpSpPr>
          <a:xfrm rot="13817624">
            <a:off x="9969413" y="3736250"/>
            <a:ext cx="369664" cy="307777"/>
            <a:chOff x="1106614" y="1818968"/>
            <a:chExt cx="555037" cy="462116"/>
          </a:xfrm>
        </p:grpSpPr>
        <p:sp>
          <p:nvSpPr>
            <p:cNvPr id="35" name="Isosceles Triangle 34">
              <a:extLst>
                <a:ext uri="{FF2B5EF4-FFF2-40B4-BE49-F238E27FC236}">
                  <a16:creationId xmlns:a16="http://schemas.microsoft.com/office/drawing/2014/main" id="{DDC7C3EA-334D-1086-CA67-916701285BCC}"/>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Isosceles Triangle 35">
              <a:extLst>
                <a:ext uri="{FF2B5EF4-FFF2-40B4-BE49-F238E27FC236}">
                  <a16:creationId xmlns:a16="http://schemas.microsoft.com/office/drawing/2014/main" id="{B470168F-BA2E-0E3E-3BED-E02C5869EFBC}"/>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a:extLst>
              <a:ext uri="{FF2B5EF4-FFF2-40B4-BE49-F238E27FC236}">
                <a16:creationId xmlns:a16="http://schemas.microsoft.com/office/drawing/2014/main" id="{EAC96C3A-B8FA-343C-C899-53BC739438C8}"/>
              </a:ext>
            </a:extLst>
          </p:cNvPr>
          <p:cNvGrpSpPr/>
          <p:nvPr/>
        </p:nvGrpSpPr>
        <p:grpSpPr>
          <a:xfrm>
            <a:off x="206030" y="4529692"/>
            <a:ext cx="369664" cy="307777"/>
            <a:chOff x="1106614" y="1818968"/>
            <a:chExt cx="555037" cy="462116"/>
          </a:xfrm>
        </p:grpSpPr>
        <p:sp>
          <p:nvSpPr>
            <p:cNvPr id="38" name="Isosceles Triangle 37">
              <a:extLst>
                <a:ext uri="{FF2B5EF4-FFF2-40B4-BE49-F238E27FC236}">
                  <a16:creationId xmlns:a16="http://schemas.microsoft.com/office/drawing/2014/main" id="{70BC8BFF-3105-603F-4687-428AF7FE3121}"/>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Isosceles Triangle 38">
              <a:extLst>
                <a:ext uri="{FF2B5EF4-FFF2-40B4-BE49-F238E27FC236}">
                  <a16:creationId xmlns:a16="http://schemas.microsoft.com/office/drawing/2014/main" id="{EEE52737-FA34-EB48-983E-5BC7B8C7E917}"/>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39">
            <a:extLst>
              <a:ext uri="{FF2B5EF4-FFF2-40B4-BE49-F238E27FC236}">
                <a16:creationId xmlns:a16="http://schemas.microsoft.com/office/drawing/2014/main" id="{72453B92-C582-88F1-9012-95DC84BAF5AF}"/>
              </a:ext>
            </a:extLst>
          </p:cNvPr>
          <p:cNvGrpSpPr/>
          <p:nvPr/>
        </p:nvGrpSpPr>
        <p:grpSpPr>
          <a:xfrm rot="10800000">
            <a:off x="11348184" y="689561"/>
            <a:ext cx="369664" cy="307777"/>
            <a:chOff x="1106614" y="1818968"/>
            <a:chExt cx="555037" cy="462116"/>
          </a:xfrm>
        </p:grpSpPr>
        <p:sp>
          <p:nvSpPr>
            <p:cNvPr id="41" name="Isosceles Triangle 40">
              <a:extLst>
                <a:ext uri="{FF2B5EF4-FFF2-40B4-BE49-F238E27FC236}">
                  <a16:creationId xmlns:a16="http://schemas.microsoft.com/office/drawing/2014/main" id="{B2DDBBDB-CB5D-9A2E-4C15-46C108B3C5B8}"/>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Isosceles Triangle 41">
              <a:extLst>
                <a:ext uri="{FF2B5EF4-FFF2-40B4-BE49-F238E27FC236}">
                  <a16:creationId xmlns:a16="http://schemas.microsoft.com/office/drawing/2014/main" id="{EB174A0B-2C02-E4E4-8CB7-47ABBE3DAE85}"/>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3" name="Group 42">
            <a:extLst>
              <a:ext uri="{FF2B5EF4-FFF2-40B4-BE49-F238E27FC236}">
                <a16:creationId xmlns:a16="http://schemas.microsoft.com/office/drawing/2014/main" id="{003095DD-75D0-0DE2-3457-07069DFA16A1}"/>
              </a:ext>
            </a:extLst>
          </p:cNvPr>
          <p:cNvGrpSpPr/>
          <p:nvPr/>
        </p:nvGrpSpPr>
        <p:grpSpPr>
          <a:xfrm rot="13817624">
            <a:off x="8950052" y="6203479"/>
            <a:ext cx="369664" cy="307777"/>
            <a:chOff x="1106614" y="1818968"/>
            <a:chExt cx="555037" cy="462116"/>
          </a:xfrm>
        </p:grpSpPr>
        <p:sp>
          <p:nvSpPr>
            <p:cNvPr id="44" name="Isosceles Triangle 43">
              <a:extLst>
                <a:ext uri="{FF2B5EF4-FFF2-40B4-BE49-F238E27FC236}">
                  <a16:creationId xmlns:a16="http://schemas.microsoft.com/office/drawing/2014/main" id="{F4BAF484-8F0A-91DB-DF8B-12F88AD56211}"/>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Isosceles Triangle 44">
              <a:extLst>
                <a:ext uri="{FF2B5EF4-FFF2-40B4-BE49-F238E27FC236}">
                  <a16:creationId xmlns:a16="http://schemas.microsoft.com/office/drawing/2014/main" id="{357A367A-0B9A-0D03-7302-10C76A7FF6DA}"/>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45">
            <a:extLst>
              <a:ext uri="{FF2B5EF4-FFF2-40B4-BE49-F238E27FC236}">
                <a16:creationId xmlns:a16="http://schemas.microsoft.com/office/drawing/2014/main" id="{E526AE47-30CA-CD0D-C7DE-FE5522E13F7C}"/>
              </a:ext>
            </a:extLst>
          </p:cNvPr>
          <p:cNvGrpSpPr/>
          <p:nvPr/>
        </p:nvGrpSpPr>
        <p:grpSpPr>
          <a:xfrm rot="13817624">
            <a:off x="5348426" y="1009987"/>
            <a:ext cx="369664" cy="307777"/>
            <a:chOff x="1106614" y="1818968"/>
            <a:chExt cx="555037" cy="462116"/>
          </a:xfrm>
        </p:grpSpPr>
        <p:sp>
          <p:nvSpPr>
            <p:cNvPr id="47" name="Isosceles Triangle 46">
              <a:extLst>
                <a:ext uri="{FF2B5EF4-FFF2-40B4-BE49-F238E27FC236}">
                  <a16:creationId xmlns:a16="http://schemas.microsoft.com/office/drawing/2014/main" id="{9F1210E8-5A4E-4AF3-85B1-6B832FD206A0}"/>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Isosceles Triangle 47">
              <a:extLst>
                <a:ext uri="{FF2B5EF4-FFF2-40B4-BE49-F238E27FC236}">
                  <a16:creationId xmlns:a16="http://schemas.microsoft.com/office/drawing/2014/main" id="{E3768147-2459-4F65-394E-5F521ADC0918}"/>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 name="Group 1">
            <a:extLst>
              <a:ext uri="{FF2B5EF4-FFF2-40B4-BE49-F238E27FC236}">
                <a16:creationId xmlns:a16="http://schemas.microsoft.com/office/drawing/2014/main" id="{11D9459A-75A3-0EF2-CA85-F88A049AA94D}"/>
              </a:ext>
            </a:extLst>
          </p:cNvPr>
          <p:cNvGrpSpPr/>
          <p:nvPr/>
        </p:nvGrpSpPr>
        <p:grpSpPr>
          <a:xfrm rot="13817624">
            <a:off x="6840927" y="4753728"/>
            <a:ext cx="369664" cy="307777"/>
            <a:chOff x="1106614" y="1818968"/>
            <a:chExt cx="555037" cy="462116"/>
          </a:xfrm>
        </p:grpSpPr>
        <p:sp>
          <p:nvSpPr>
            <p:cNvPr id="3" name="Isosceles Triangle 2">
              <a:extLst>
                <a:ext uri="{FF2B5EF4-FFF2-40B4-BE49-F238E27FC236}">
                  <a16:creationId xmlns:a16="http://schemas.microsoft.com/office/drawing/2014/main" id="{64E982FE-583E-5DB9-7397-D0C90A6BE63F}"/>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sosceles Triangle 3">
              <a:extLst>
                <a:ext uri="{FF2B5EF4-FFF2-40B4-BE49-F238E27FC236}">
                  <a16:creationId xmlns:a16="http://schemas.microsoft.com/office/drawing/2014/main" id="{0E5B396F-4759-EF18-2AFB-78C97D8F4011}"/>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8A4ECF6B-A275-388F-26D9-0FF1E237F59E}"/>
              </a:ext>
            </a:extLst>
          </p:cNvPr>
          <p:cNvSpPr txBox="1"/>
          <p:nvPr/>
        </p:nvSpPr>
        <p:spPr>
          <a:xfrm>
            <a:off x="3151967" y="5316241"/>
            <a:ext cx="6571147" cy="307777"/>
          </a:xfrm>
          <a:prstGeom prst="rect">
            <a:avLst/>
          </a:prstGeom>
          <a:noFill/>
        </p:spPr>
        <p:txBody>
          <a:bodyPr wrap="square" rtlCol="0">
            <a:spAutoFit/>
          </a:bodyPr>
          <a:lstStyle/>
          <a:p>
            <a:pPr algn="ctr"/>
            <a:r>
              <a:rPr lang="en-US" sz="1400" b="1" dirty="0">
                <a:solidFill>
                  <a:schemeClr val="bg1"/>
                </a:solidFill>
                <a:latin typeface="Roboto" panose="02000000000000000000" pitchFamily="2" charset="0"/>
                <a:ea typeface="Roboto" panose="02000000000000000000" pitchFamily="2" charset="0"/>
                <a:cs typeface="Roboto" panose="02000000000000000000" pitchFamily="2" charset="0"/>
              </a:rPr>
              <a:t>MOBILE-ID TECHNOLOGIES &amp; SERVICES JOINT STOCK COMPANY</a:t>
            </a:r>
          </a:p>
        </p:txBody>
      </p:sp>
      <p:grpSp>
        <p:nvGrpSpPr>
          <p:cNvPr id="16" name="Group 15">
            <a:extLst>
              <a:ext uri="{FF2B5EF4-FFF2-40B4-BE49-F238E27FC236}">
                <a16:creationId xmlns:a16="http://schemas.microsoft.com/office/drawing/2014/main" id="{13683291-0E95-1D05-6DF2-C661D9C981D9}"/>
              </a:ext>
            </a:extLst>
          </p:cNvPr>
          <p:cNvGrpSpPr/>
          <p:nvPr/>
        </p:nvGrpSpPr>
        <p:grpSpPr>
          <a:xfrm>
            <a:off x="3172795" y="5734173"/>
            <a:ext cx="6194742" cy="309206"/>
            <a:chOff x="3808522" y="5715431"/>
            <a:chExt cx="6194742" cy="309206"/>
          </a:xfrm>
        </p:grpSpPr>
        <p:sp>
          <p:nvSpPr>
            <p:cNvPr id="18" name="TextBox 17">
              <a:extLst>
                <a:ext uri="{FF2B5EF4-FFF2-40B4-BE49-F238E27FC236}">
                  <a16:creationId xmlns:a16="http://schemas.microsoft.com/office/drawing/2014/main" id="{25D42DD7-023E-D0AB-38B4-9B3CCA68F2F0}"/>
                </a:ext>
              </a:extLst>
            </p:cNvPr>
            <p:cNvSpPr txBox="1"/>
            <p:nvPr/>
          </p:nvSpPr>
          <p:spPr>
            <a:xfrm>
              <a:off x="4001269" y="5747638"/>
              <a:ext cx="6001995" cy="276999"/>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cs typeface="Roboto" pitchFamily="2" charset="0"/>
                </a:rPr>
                <a:t>Level 9, Thuy Loi 4 Building, 286-288 Nguyen Xi Street, Bình Lợi Trung Ward, </a:t>
              </a:r>
              <a:r>
                <a:rPr lang="en-US" sz="1200" dirty="0" err="1">
                  <a:solidFill>
                    <a:schemeClr val="bg1"/>
                  </a:solidFill>
                  <a:latin typeface="Roboto" pitchFamily="2" charset="0"/>
                  <a:ea typeface="Roboto" pitchFamily="2" charset="0"/>
                  <a:cs typeface="Roboto" pitchFamily="2" charset="0"/>
                </a:rPr>
                <a:t>HCM</a:t>
              </a:r>
              <a:r>
                <a:rPr lang="en-US" sz="1200" dirty="0">
                  <a:solidFill>
                    <a:schemeClr val="bg1"/>
                  </a:solidFill>
                  <a:latin typeface="Roboto" pitchFamily="2" charset="0"/>
                  <a:ea typeface="Roboto" pitchFamily="2" charset="0"/>
                  <a:cs typeface="Roboto" pitchFamily="2" charset="0"/>
                </a:rPr>
                <a:t> City</a:t>
              </a:r>
            </a:p>
          </p:txBody>
        </p:sp>
        <p:pic>
          <p:nvPicPr>
            <p:cNvPr id="49" name="Graphic 48" descr="Building outline">
              <a:extLst>
                <a:ext uri="{FF2B5EF4-FFF2-40B4-BE49-F238E27FC236}">
                  <a16:creationId xmlns:a16="http://schemas.microsoft.com/office/drawing/2014/main" id="{4D45C4BE-7B86-087A-5A96-56592DD662C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808522" y="5715431"/>
              <a:ext cx="278664" cy="278664"/>
            </a:xfrm>
            <a:prstGeom prst="rect">
              <a:avLst/>
            </a:prstGeom>
          </p:spPr>
        </p:pic>
      </p:grpSp>
    </p:spTree>
    <p:extLst>
      <p:ext uri="{BB962C8B-B14F-4D97-AF65-F5344CB8AC3E}">
        <p14:creationId xmlns:p14="http://schemas.microsoft.com/office/powerpoint/2010/main" val="378511724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fill="hold" grpId="0" nodeType="withEffect">
                                  <p:stCondLst>
                                    <p:cond delay="0"/>
                                  </p:stCondLst>
                                  <p:iterate type="lt">
                                    <p:tmPct val="10000"/>
                                  </p:iterate>
                                  <p:childTnLst>
                                    <p:animScale>
                                      <p:cBhvr>
                                        <p:cTn id="6" dur="250" autoRev="1" fill="hold">
                                          <p:stCondLst>
                                            <p:cond delay="0"/>
                                          </p:stCondLst>
                                        </p:cTn>
                                        <p:tgtEl>
                                          <p:spTgt spid="5"/>
                                        </p:tgtEl>
                                      </p:cBhvr>
                                      <p:to x="80000" y="100000"/>
                                    </p:animScale>
                                    <p:anim by="(#ppt_w*0.10)" calcmode="lin" valueType="num">
                                      <p:cBhvr>
                                        <p:cTn id="7" dur="250" autoRev="1" fill="hold">
                                          <p:stCondLst>
                                            <p:cond delay="0"/>
                                          </p:stCondLst>
                                        </p:cTn>
                                        <p:tgtEl>
                                          <p:spTgt spid="5"/>
                                        </p:tgtEl>
                                        <p:attrNameLst>
                                          <p:attrName>ppt_x</p:attrName>
                                        </p:attrNameLst>
                                      </p:cBhvr>
                                    </p:anim>
                                    <p:anim by="(-#ppt_w*0.10)" calcmode="lin" valueType="num">
                                      <p:cBhvr>
                                        <p:cTn id="8" dur="250" autoRev="1" fill="hold">
                                          <p:stCondLst>
                                            <p:cond delay="0"/>
                                          </p:stCondLst>
                                        </p:cTn>
                                        <p:tgtEl>
                                          <p:spTgt spid="5"/>
                                        </p:tgtEl>
                                        <p:attrNameLst>
                                          <p:attrName>ppt_y</p:attrName>
                                        </p:attrNameLst>
                                      </p:cBhvr>
                                    </p:anim>
                                    <p:animRot by="-480000">
                                      <p:cBhvr>
                                        <p:cTn id="9" dur="250" autoRev="1" fill="hold">
                                          <p:stCondLst>
                                            <p:cond delay="0"/>
                                          </p:stCondLst>
                                        </p:cTn>
                                        <p:tgtEl>
                                          <p:spTgt spid="5"/>
                                        </p:tgtEl>
                                        <p:attrNameLst>
                                          <p:attrName>r</p:attrName>
                                        </p:attrNameLst>
                                      </p:cBhvr>
                                    </p:animRot>
                                  </p:childTnLst>
                                </p:cTn>
                              </p:par>
                              <p:par>
                                <p:cTn id="10" presetID="36" presetClass="emph" presetSubtype="0" fill="hold" grpId="0" nodeType="withEffect">
                                  <p:stCondLst>
                                    <p:cond delay="0"/>
                                  </p:stCondLst>
                                  <p:iterate type="lt">
                                    <p:tmPct val="10000"/>
                                  </p:iterate>
                                  <p:childTnLst>
                                    <p:animScale>
                                      <p:cBhvr>
                                        <p:cTn id="11" dur="250" autoRev="1" fill="hold">
                                          <p:stCondLst>
                                            <p:cond delay="0"/>
                                          </p:stCondLst>
                                        </p:cTn>
                                        <p:tgtEl>
                                          <p:spTgt spid="7"/>
                                        </p:tgtEl>
                                      </p:cBhvr>
                                      <p:to x="80000" y="100000"/>
                                    </p:animScale>
                                    <p:anim by="(#ppt_w*0.10)" calcmode="lin" valueType="num">
                                      <p:cBhvr>
                                        <p:cTn id="12" dur="250" autoRev="1" fill="hold">
                                          <p:stCondLst>
                                            <p:cond delay="0"/>
                                          </p:stCondLst>
                                        </p:cTn>
                                        <p:tgtEl>
                                          <p:spTgt spid="7"/>
                                        </p:tgtEl>
                                        <p:attrNameLst>
                                          <p:attrName>ppt_x</p:attrName>
                                        </p:attrNameLst>
                                      </p:cBhvr>
                                    </p:anim>
                                    <p:anim by="(-#ppt_w*0.10)" calcmode="lin" valueType="num">
                                      <p:cBhvr>
                                        <p:cTn id="13" dur="250" autoRev="1" fill="hold">
                                          <p:stCondLst>
                                            <p:cond delay="0"/>
                                          </p:stCondLst>
                                        </p:cTn>
                                        <p:tgtEl>
                                          <p:spTgt spid="7"/>
                                        </p:tgtEl>
                                        <p:attrNameLst>
                                          <p:attrName>ppt_y</p:attrName>
                                        </p:attrNameLst>
                                      </p:cBhvr>
                                    </p:anim>
                                    <p:animRot by="-480000">
                                      <p:cBhvr>
                                        <p:cTn id="14" dur="250" autoRev="1" fill="hold">
                                          <p:stCondLst>
                                            <p:cond delay="0"/>
                                          </p:stCondLst>
                                        </p:cTn>
                                        <p:tgtEl>
                                          <p:spTgt spid="7"/>
                                        </p:tgtEl>
                                        <p:attrNameLst>
                                          <p:attrName>r</p:attrName>
                                        </p:attrNameLst>
                                      </p:cBhvr>
                                    </p:animRot>
                                  </p:childTnLst>
                                </p:cTn>
                              </p:par>
                              <p:par>
                                <p:cTn id="15" presetID="36" presetClass="emph" presetSubtype="0" fill="hold" grpId="0" nodeType="withEffect">
                                  <p:stCondLst>
                                    <p:cond delay="0"/>
                                  </p:stCondLst>
                                  <p:iterate type="lt">
                                    <p:tmPct val="10000"/>
                                  </p:iterate>
                                  <p:childTnLst>
                                    <p:animScale>
                                      <p:cBhvr>
                                        <p:cTn id="16" dur="250" autoRev="1" fill="hold">
                                          <p:stCondLst>
                                            <p:cond delay="0"/>
                                          </p:stCondLst>
                                        </p:cTn>
                                        <p:tgtEl>
                                          <p:spTgt spid="8"/>
                                        </p:tgtEl>
                                      </p:cBhvr>
                                      <p:to x="80000" y="100000"/>
                                    </p:animScale>
                                    <p:anim by="(#ppt_w*0.10)" calcmode="lin" valueType="num">
                                      <p:cBhvr>
                                        <p:cTn id="17" dur="250" autoRev="1" fill="hold">
                                          <p:stCondLst>
                                            <p:cond delay="0"/>
                                          </p:stCondLst>
                                        </p:cTn>
                                        <p:tgtEl>
                                          <p:spTgt spid="8"/>
                                        </p:tgtEl>
                                        <p:attrNameLst>
                                          <p:attrName>ppt_x</p:attrName>
                                        </p:attrNameLst>
                                      </p:cBhvr>
                                    </p:anim>
                                    <p:anim by="(-#ppt_w*0.10)" calcmode="lin" valueType="num">
                                      <p:cBhvr>
                                        <p:cTn id="18" dur="250" autoRev="1" fill="hold">
                                          <p:stCondLst>
                                            <p:cond delay="0"/>
                                          </p:stCondLst>
                                        </p:cTn>
                                        <p:tgtEl>
                                          <p:spTgt spid="8"/>
                                        </p:tgtEl>
                                        <p:attrNameLst>
                                          <p:attrName>ppt_y</p:attrName>
                                        </p:attrNameLst>
                                      </p:cBhvr>
                                    </p:anim>
                                    <p:animRot by="-480000">
                                      <p:cBhvr>
                                        <p:cTn id="19" dur="250" autoRev="1" fill="hold">
                                          <p:stCondLst>
                                            <p:cond delay="0"/>
                                          </p:stCondLst>
                                        </p:cTn>
                                        <p:tgtEl>
                                          <p:spTgt spid="8"/>
                                        </p:tgtEl>
                                        <p:attrNameLst>
                                          <p:attrName>r</p:attrName>
                                        </p:attrNameLst>
                                      </p:cBhvr>
                                    </p:animRot>
                                  </p:childTnLst>
                                </p:cTn>
                              </p:par>
                              <p:par>
                                <p:cTn id="20" presetID="36" presetClass="emph" presetSubtype="0" fill="hold" grpId="0" nodeType="withEffect">
                                  <p:stCondLst>
                                    <p:cond delay="0"/>
                                  </p:stCondLst>
                                  <p:iterate type="lt">
                                    <p:tmPct val="10000"/>
                                  </p:iterate>
                                  <p:childTnLst>
                                    <p:animScale>
                                      <p:cBhvr>
                                        <p:cTn id="21" dur="250" autoRev="1" fill="hold">
                                          <p:stCondLst>
                                            <p:cond delay="0"/>
                                          </p:stCondLst>
                                        </p:cTn>
                                        <p:tgtEl>
                                          <p:spTgt spid="9"/>
                                        </p:tgtEl>
                                      </p:cBhvr>
                                      <p:to x="80000" y="100000"/>
                                    </p:animScale>
                                    <p:anim by="(#ppt_w*0.10)" calcmode="lin" valueType="num">
                                      <p:cBhvr>
                                        <p:cTn id="22" dur="250" autoRev="1" fill="hold">
                                          <p:stCondLst>
                                            <p:cond delay="0"/>
                                          </p:stCondLst>
                                        </p:cTn>
                                        <p:tgtEl>
                                          <p:spTgt spid="9"/>
                                        </p:tgtEl>
                                        <p:attrNameLst>
                                          <p:attrName>ppt_x</p:attrName>
                                        </p:attrNameLst>
                                      </p:cBhvr>
                                    </p:anim>
                                    <p:anim by="(-#ppt_w*0.10)" calcmode="lin" valueType="num">
                                      <p:cBhvr>
                                        <p:cTn id="23" dur="250" autoRev="1" fill="hold">
                                          <p:stCondLst>
                                            <p:cond delay="0"/>
                                          </p:stCondLst>
                                        </p:cTn>
                                        <p:tgtEl>
                                          <p:spTgt spid="9"/>
                                        </p:tgtEl>
                                        <p:attrNameLst>
                                          <p:attrName>ppt_y</p:attrName>
                                        </p:attrNameLst>
                                      </p:cBhvr>
                                    </p:anim>
                                    <p:animRot by="-480000">
                                      <p:cBhvr>
                                        <p:cTn id="24" dur="250" autoRev="1" fill="hold">
                                          <p:stCondLst>
                                            <p:cond delay="0"/>
                                          </p:stCondLst>
                                        </p:cTn>
                                        <p:tgtEl>
                                          <p:spTgt spid="9"/>
                                        </p:tgtEl>
                                        <p:attrNameLst>
                                          <p:attrName>r</p:attrName>
                                        </p:attrNameLst>
                                      </p:cBhvr>
                                    </p:animRot>
                                  </p:childTnLst>
                                </p:cTn>
                              </p:par>
                              <p:par>
                                <p:cTn id="25" presetID="36" presetClass="emph" presetSubtype="0" fill="hold" grpId="0" nodeType="withEffect">
                                  <p:stCondLst>
                                    <p:cond delay="0"/>
                                  </p:stCondLst>
                                  <p:iterate type="lt">
                                    <p:tmPct val="10000"/>
                                  </p:iterate>
                                  <p:childTnLst>
                                    <p:animScale>
                                      <p:cBhvr>
                                        <p:cTn id="26" dur="250" autoRev="1" fill="hold">
                                          <p:stCondLst>
                                            <p:cond delay="0"/>
                                          </p:stCondLst>
                                        </p:cTn>
                                        <p:tgtEl>
                                          <p:spTgt spid="10"/>
                                        </p:tgtEl>
                                      </p:cBhvr>
                                      <p:to x="80000" y="100000"/>
                                    </p:animScale>
                                    <p:anim by="(#ppt_w*0.10)" calcmode="lin" valueType="num">
                                      <p:cBhvr>
                                        <p:cTn id="27" dur="250" autoRev="1" fill="hold">
                                          <p:stCondLst>
                                            <p:cond delay="0"/>
                                          </p:stCondLst>
                                        </p:cTn>
                                        <p:tgtEl>
                                          <p:spTgt spid="10"/>
                                        </p:tgtEl>
                                        <p:attrNameLst>
                                          <p:attrName>ppt_x</p:attrName>
                                        </p:attrNameLst>
                                      </p:cBhvr>
                                    </p:anim>
                                    <p:anim by="(-#ppt_w*0.10)" calcmode="lin" valueType="num">
                                      <p:cBhvr>
                                        <p:cTn id="28" dur="250" autoRev="1" fill="hold">
                                          <p:stCondLst>
                                            <p:cond delay="0"/>
                                          </p:stCondLst>
                                        </p:cTn>
                                        <p:tgtEl>
                                          <p:spTgt spid="10"/>
                                        </p:tgtEl>
                                        <p:attrNameLst>
                                          <p:attrName>ppt_y</p:attrName>
                                        </p:attrNameLst>
                                      </p:cBhvr>
                                    </p:anim>
                                    <p:animRot by="-480000">
                                      <p:cBhvr>
                                        <p:cTn id="29" dur="250" autoRev="1" fill="hold">
                                          <p:stCondLst>
                                            <p:cond delay="0"/>
                                          </p:stCondLst>
                                        </p:cTn>
                                        <p:tgtEl>
                                          <p:spTgt spid="10"/>
                                        </p:tgtEl>
                                        <p:attrNameLst>
                                          <p:attrName>r</p:attrName>
                                        </p:attrNameLst>
                                      </p:cBhvr>
                                    </p:animRot>
                                  </p:childTnLst>
                                </p:cTn>
                              </p:par>
                              <p:par>
                                <p:cTn id="30" presetID="36" presetClass="emph" presetSubtype="0" fill="hold" grpId="0" nodeType="withEffect">
                                  <p:stCondLst>
                                    <p:cond delay="0"/>
                                  </p:stCondLst>
                                  <p:iterate type="lt">
                                    <p:tmPct val="10000"/>
                                  </p:iterate>
                                  <p:childTnLst>
                                    <p:animScale>
                                      <p:cBhvr>
                                        <p:cTn id="31" dur="250" autoRev="1" fill="hold">
                                          <p:stCondLst>
                                            <p:cond delay="0"/>
                                          </p:stCondLst>
                                        </p:cTn>
                                        <p:tgtEl>
                                          <p:spTgt spid="11"/>
                                        </p:tgtEl>
                                      </p:cBhvr>
                                      <p:to x="80000" y="100000"/>
                                    </p:animScale>
                                    <p:anim by="(#ppt_w*0.10)" calcmode="lin" valueType="num">
                                      <p:cBhvr>
                                        <p:cTn id="32" dur="250" autoRev="1" fill="hold">
                                          <p:stCondLst>
                                            <p:cond delay="0"/>
                                          </p:stCondLst>
                                        </p:cTn>
                                        <p:tgtEl>
                                          <p:spTgt spid="11"/>
                                        </p:tgtEl>
                                        <p:attrNameLst>
                                          <p:attrName>ppt_x</p:attrName>
                                        </p:attrNameLst>
                                      </p:cBhvr>
                                    </p:anim>
                                    <p:anim by="(-#ppt_w*0.10)" calcmode="lin" valueType="num">
                                      <p:cBhvr>
                                        <p:cTn id="33" dur="250" autoRev="1" fill="hold">
                                          <p:stCondLst>
                                            <p:cond delay="0"/>
                                          </p:stCondLst>
                                        </p:cTn>
                                        <p:tgtEl>
                                          <p:spTgt spid="11"/>
                                        </p:tgtEl>
                                        <p:attrNameLst>
                                          <p:attrName>ppt_y</p:attrName>
                                        </p:attrNameLst>
                                      </p:cBhvr>
                                    </p:anim>
                                    <p:animRot by="-480000">
                                      <p:cBhvr>
                                        <p:cTn id="34" dur="250" autoRev="1" fill="hold">
                                          <p:stCondLst>
                                            <p:cond delay="0"/>
                                          </p:stCondLst>
                                        </p:cTn>
                                        <p:tgtEl>
                                          <p:spTgt spid="11"/>
                                        </p:tgtEl>
                                        <p:attrNameLst>
                                          <p:attrName>r</p:attrName>
                                        </p:attrNameLst>
                                      </p:cBhvr>
                                    </p:animRot>
                                  </p:childTnLst>
                                </p:cTn>
                              </p:par>
                              <p:par>
                                <p:cTn id="35" presetID="36" presetClass="emph" presetSubtype="0" fill="hold" grpId="0" nodeType="withEffect">
                                  <p:stCondLst>
                                    <p:cond delay="0"/>
                                  </p:stCondLst>
                                  <p:iterate type="lt">
                                    <p:tmPct val="10000"/>
                                  </p:iterate>
                                  <p:childTnLst>
                                    <p:animScale>
                                      <p:cBhvr>
                                        <p:cTn id="36" dur="250" autoRev="1" fill="hold">
                                          <p:stCondLst>
                                            <p:cond delay="0"/>
                                          </p:stCondLst>
                                        </p:cTn>
                                        <p:tgtEl>
                                          <p:spTgt spid="12"/>
                                        </p:tgtEl>
                                      </p:cBhvr>
                                      <p:to x="80000" y="100000"/>
                                    </p:animScale>
                                    <p:anim by="(#ppt_w*0.10)" calcmode="lin" valueType="num">
                                      <p:cBhvr>
                                        <p:cTn id="37" dur="250" autoRev="1" fill="hold">
                                          <p:stCondLst>
                                            <p:cond delay="0"/>
                                          </p:stCondLst>
                                        </p:cTn>
                                        <p:tgtEl>
                                          <p:spTgt spid="12"/>
                                        </p:tgtEl>
                                        <p:attrNameLst>
                                          <p:attrName>ppt_x</p:attrName>
                                        </p:attrNameLst>
                                      </p:cBhvr>
                                    </p:anim>
                                    <p:anim by="(-#ppt_w*0.10)" calcmode="lin" valueType="num">
                                      <p:cBhvr>
                                        <p:cTn id="38" dur="250" autoRev="1" fill="hold">
                                          <p:stCondLst>
                                            <p:cond delay="0"/>
                                          </p:stCondLst>
                                        </p:cTn>
                                        <p:tgtEl>
                                          <p:spTgt spid="12"/>
                                        </p:tgtEl>
                                        <p:attrNameLst>
                                          <p:attrName>ppt_y</p:attrName>
                                        </p:attrNameLst>
                                      </p:cBhvr>
                                    </p:anim>
                                    <p:animRot by="-480000">
                                      <p:cBhvr>
                                        <p:cTn id="39" dur="250" autoRev="1" fill="hold">
                                          <p:stCondLst>
                                            <p:cond delay="0"/>
                                          </p:stCondLst>
                                        </p:cTn>
                                        <p:tgtEl>
                                          <p:spTgt spid="12"/>
                                        </p:tgtEl>
                                        <p:attrNameLst>
                                          <p:attrName>r</p:attrName>
                                        </p:attrNameLst>
                                      </p:cBhvr>
                                    </p:animRot>
                                  </p:childTnLst>
                                </p:cTn>
                              </p:par>
                              <p:par>
                                <p:cTn id="40" presetID="36" presetClass="emph" presetSubtype="0" fill="hold" grpId="0" nodeType="withEffect">
                                  <p:stCondLst>
                                    <p:cond delay="0"/>
                                  </p:stCondLst>
                                  <p:iterate type="lt">
                                    <p:tmPct val="10000"/>
                                  </p:iterate>
                                  <p:childTnLst>
                                    <p:animScale>
                                      <p:cBhvr>
                                        <p:cTn id="41" dur="250" autoRev="1" fill="hold">
                                          <p:stCondLst>
                                            <p:cond delay="0"/>
                                          </p:stCondLst>
                                        </p:cTn>
                                        <p:tgtEl>
                                          <p:spTgt spid="13"/>
                                        </p:tgtEl>
                                      </p:cBhvr>
                                      <p:to x="80000" y="100000"/>
                                    </p:animScale>
                                    <p:anim by="(#ppt_w*0.10)" calcmode="lin" valueType="num">
                                      <p:cBhvr>
                                        <p:cTn id="42" dur="250" autoRev="1" fill="hold">
                                          <p:stCondLst>
                                            <p:cond delay="0"/>
                                          </p:stCondLst>
                                        </p:cTn>
                                        <p:tgtEl>
                                          <p:spTgt spid="13"/>
                                        </p:tgtEl>
                                        <p:attrNameLst>
                                          <p:attrName>ppt_x</p:attrName>
                                        </p:attrNameLst>
                                      </p:cBhvr>
                                    </p:anim>
                                    <p:anim by="(-#ppt_w*0.10)" calcmode="lin" valueType="num">
                                      <p:cBhvr>
                                        <p:cTn id="43" dur="250" autoRev="1" fill="hold">
                                          <p:stCondLst>
                                            <p:cond delay="0"/>
                                          </p:stCondLst>
                                        </p:cTn>
                                        <p:tgtEl>
                                          <p:spTgt spid="13"/>
                                        </p:tgtEl>
                                        <p:attrNameLst>
                                          <p:attrName>ppt_y</p:attrName>
                                        </p:attrNameLst>
                                      </p:cBhvr>
                                    </p:anim>
                                    <p:animRot by="-480000">
                                      <p:cBhvr>
                                        <p:cTn id="44" dur="250" autoRev="1" fill="hold">
                                          <p:stCondLst>
                                            <p:cond delay="0"/>
                                          </p:stCondLst>
                                        </p:cTn>
                                        <p:tgtEl>
                                          <p:spTgt spid="13"/>
                                        </p:tgtEl>
                                        <p:attrNameLst>
                                          <p:attrName>r</p:attrName>
                                        </p:attrNameLst>
                                      </p:cBhvr>
                                    </p:animRot>
                                  </p:childTnLst>
                                </p:cTn>
                              </p:par>
                              <p:par>
                                <p:cTn id="45" presetID="36" presetClass="emph" presetSubtype="0" fill="hold" grpId="0" nodeType="withEffect">
                                  <p:stCondLst>
                                    <p:cond delay="0"/>
                                  </p:stCondLst>
                                  <p:iterate type="lt">
                                    <p:tmPct val="10000"/>
                                  </p:iterate>
                                  <p:childTnLst>
                                    <p:animScale>
                                      <p:cBhvr>
                                        <p:cTn id="46" dur="250" autoRev="1" fill="hold">
                                          <p:stCondLst>
                                            <p:cond delay="0"/>
                                          </p:stCondLst>
                                        </p:cTn>
                                        <p:tgtEl>
                                          <p:spTgt spid="14"/>
                                        </p:tgtEl>
                                      </p:cBhvr>
                                      <p:to x="80000" y="100000"/>
                                    </p:animScale>
                                    <p:anim by="(#ppt_w*0.10)" calcmode="lin" valueType="num">
                                      <p:cBhvr>
                                        <p:cTn id="47" dur="250" autoRev="1" fill="hold">
                                          <p:stCondLst>
                                            <p:cond delay="0"/>
                                          </p:stCondLst>
                                        </p:cTn>
                                        <p:tgtEl>
                                          <p:spTgt spid="14"/>
                                        </p:tgtEl>
                                        <p:attrNameLst>
                                          <p:attrName>ppt_x</p:attrName>
                                        </p:attrNameLst>
                                      </p:cBhvr>
                                    </p:anim>
                                    <p:anim by="(-#ppt_w*0.10)" calcmode="lin" valueType="num">
                                      <p:cBhvr>
                                        <p:cTn id="48" dur="250" autoRev="1" fill="hold">
                                          <p:stCondLst>
                                            <p:cond delay="0"/>
                                          </p:stCondLst>
                                        </p:cTn>
                                        <p:tgtEl>
                                          <p:spTgt spid="14"/>
                                        </p:tgtEl>
                                        <p:attrNameLst>
                                          <p:attrName>ppt_y</p:attrName>
                                        </p:attrNameLst>
                                      </p:cBhvr>
                                    </p:anim>
                                    <p:animRot by="-480000">
                                      <p:cBhvr>
                                        <p:cTn id="49" dur="250" autoRev="1" fill="hold">
                                          <p:stCondLst>
                                            <p:cond delay="0"/>
                                          </p:stCondLst>
                                        </p:cTn>
                                        <p:tgtEl>
                                          <p:spTgt spid="14"/>
                                        </p:tgtEl>
                                        <p:attrNameLst>
                                          <p:attrName>r</p:attrName>
                                        </p:attrNameLst>
                                      </p:cBhvr>
                                    </p:animRot>
                                  </p:childTnLst>
                                </p:cTn>
                              </p:par>
                              <p:par>
                                <p:cTn id="50" presetID="36" presetClass="emph" presetSubtype="0" fill="hold" grpId="0" nodeType="withEffect">
                                  <p:stCondLst>
                                    <p:cond delay="0"/>
                                  </p:stCondLst>
                                  <p:iterate type="lt">
                                    <p:tmPct val="10000"/>
                                  </p:iterate>
                                  <p:childTnLst>
                                    <p:animScale>
                                      <p:cBhvr>
                                        <p:cTn id="51" dur="250" autoRev="1" fill="hold">
                                          <p:stCondLst>
                                            <p:cond delay="0"/>
                                          </p:stCondLst>
                                        </p:cTn>
                                        <p:tgtEl>
                                          <p:spTgt spid="15"/>
                                        </p:tgtEl>
                                      </p:cBhvr>
                                      <p:to x="80000" y="100000"/>
                                    </p:animScale>
                                    <p:anim by="(#ppt_w*0.10)" calcmode="lin" valueType="num">
                                      <p:cBhvr>
                                        <p:cTn id="52" dur="250" autoRev="1" fill="hold">
                                          <p:stCondLst>
                                            <p:cond delay="0"/>
                                          </p:stCondLst>
                                        </p:cTn>
                                        <p:tgtEl>
                                          <p:spTgt spid="15"/>
                                        </p:tgtEl>
                                        <p:attrNameLst>
                                          <p:attrName>ppt_x</p:attrName>
                                        </p:attrNameLst>
                                      </p:cBhvr>
                                    </p:anim>
                                    <p:anim by="(-#ppt_w*0.10)" calcmode="lin" valueType="num">
                                      <p:cBhvr>
                                        <p:cTn id="53" dur="250" autoRev="1" fill="hold">
                                          <p:stCondLst>
                                            <p:cond delay="0"/>
                                          </p:stCondLst>
                                        </p:cTn>
                                        <p:tgtEl>
                                          <p:spTgt spid="15"/>
                                        </p:tgtEl>
                                        <p:attrNameLst>
                                          <p:attrName>ppt_y</p:attrName>
                                        </p:attrNameLst>
                                      </p:cBhvr>
                                    </p:anim>
                                    <p:animRot by="-480000">
                                      <p:cBhvr>
                                        <p:cTn id="54" dur="250" autoRev="1" fill="hold">
                                          <p:stCondLst>
                                            <p:cond delay="0"/>
                                          </p:stCondLst>
                                        </p:cTn>
                                        <p:tgtEl>
                                          <p:spTgt spid="15"/>
                                        </p:tgtEl>
                                        <p:attrNameLst>
                                          <p:attrName>r</p:attrName>
                                        </p:attrNameLst>
                                      </p:cBhvr>
                                    </p:animRot>
                                  </p:childTnLst>
                                </p:cTn>
                              </p:par>
                              <p:par>
                                <p:cTn id="55" presetID="32" presetClass="emph" presetSubtype="0" fill="hold" grpId="1" nodeType="withEffect">
                                  <p:stCondLst>
                                    <p:cond delay="0"/>
                                  </p:stCondLst>
                                  <p:iterate type="lt">
                                    <p:tmPct val="0"/>
                                  </p:iterate>
                                  <p:childTnLst>
                                    <p:animRot by="120000">
                                      <p:cBhvr>
                                        <p:cTn id="56" dur="1" fill="hold">
                                          <p:stCondLst>
                                            <p:cond delay="0"/>
                                          </p:stCondLst>
                                        </p:cTn>
                                        <p:tgtEl>
                                          <p:spTgt spid="5"/>
                                        </p:tgtEl>
                                        <p:attrNameLst>
                                          <p:attrName>r</p:attrName>
                                        </p:attrNameLst>
                                      </p:cBhvr>
                                    </p:animRot>
                                    <p:animRot by="-240000">
                                      <p:cBhvr>
                                        <p:cTn id="57" dur="2" fill="hold">
                                          <p:stCondLst>
                                            <p:cond delay="90"/>
                                          </p:stCondLst>
                                        </p:cTn>
                                        <p:tgtEl>
                                          <p:spTgt spid="5"/>
                                        </p:tgtEl>
                                        <p:attrNameLst>
                                          <p:attrName>r</p:attrName>
                                        </p:attrNameLst>
                                      </p:cBhvr>
                                    </p:animRot>
                                    <p:animRot by="240000">
                                      <p:cBhvr>
                                        <p:cTn id="58" dur="2" fill="hold">
                                          <p:stCondLst>
                                            <p:cond delay="180"/>
                                          </p:stCondLst>
                                        </p:cTn>
                                        <p:tgtEl>
                                          <p:spTgt spid="5"/>
                                        </p:tgtEl>
                                        <p:attrNameLst>
                                          <p:attrName>r</p:attrName>
                                        </p:attrNameLst>
                                      </p:cBhvr>
                                    </p:animRot>
                                    <p:animRot by="-240000">
                                      <p:cBhvr>
                                        <p:cTn id="59" dur="2" fill="hold">
                                          <p:stCondLst>
                                            <p:cond delay="271"/>
                                          </p:stCondLst>
                                        </p:cTn>
                                        <p:tgtEl>
                                          <p:spTgt spid="5"/>
                                        </p:tgtEl>
                                        <p:attrNameLst>
                                          <p:attrName>r</p:attrName>
                                        </p:attrNameLst>
                                      </p:cBhvr>
                                    </p:animRot>
                                    <p:animRot by="120000">
                                      <p:cBhvr>
                                        <p:cTn id="60" dur="2" fill="hold">
                                          <p:stCondLst>
                                            <p:cond delay="499"/>
                                          </p:stCondLst>
                                        </p:cTn>
                                        <p:tgtEl>
                                          <p:spTgt spid="5"/>
                                        </p:tgtEl>
                                        <p:attrNameLst>
                                          <p:attrName>r</p:attrName>
                                        </p:attrNameLst>
                                      </p:cBhvr>
                                    </p:animRot>
                                  </p:childTnLst>
                                </p:cTn>
                              </p:par>
                              <p:par>
                                <p:cTn id="61" presetID="32" presetClass="emph" presetSubtype="0" fill="hold" grpId="1" nodeType="withEffect">
                                  <p:stCondLst>
                                    <p:cond delay="0"/>
                                  </p:stCondLst>
                                  <p:iterate type="lt">
                                    <p:tmPct val="0"/>
                                  </p:iterate>
                                  <p:childTnLst>
                                    <p:animRot by="120000">
                                      <p:cBhvr>
                                        <p:cTn id="62" dur="1" fill="hold">
                                          <p:stCondLst>
                                            <p:cond delay="0"/>
                                          </p:stCondLst>
                                        </p:cTn>
                                        <p:tgtEl>
                                          <p:spTgt spid="7"/>
                                        </p:tgtEl>
                                        <p:attrNameLst>
                                          <p:attrName>r</p:attrName>
                                        </p:attrNameLst>
                                      </p:cBhvr>
                                    </p:animRot>
                                    <p:animRot by="-240000">
                                      <p:cBhvr>
                                        <p:cTn id="63" dur="2" fill="hold">
                                          <p:stCondLst>
                                            <p:cond delay="90"/>
                                          </p:stCondLst>
                                        </p:cTn>
                                        <p:tgtEl>
                                          <p:spTgt spid="7"/>
                                        </p:tgtEl>
                                        <p:attrNameLst>
                                          <p:attrName>r</p:attrName>
                                        </p:attrNameLst>
                                      </p:cBhvr>
                                    </p:animRot>
                                    <p:animRot by="240000">
                                      <p:cBhvr>
                                        <p:cTn id="64" dur="2" fill="hold">
                                          <p:stCondLst>
                                            <p:cond delay="180"/>
                                          </p:stCondLst>
                                        </p:cTn>
                                        <p:tgtEl>
                                          <p:spTgt spid="7"/>
                                        </p:tgtEl>
                                        <p:attrNameLst>
                                          <p:attrName>r</p:attrName>
                                        </p:attrNameLst>
                                      </p:cBhvr>
                                    </p:animRot>
                                    <p:animRot by="-240000">
                                      <p:cBhvr>
                                        <p:cTn id="65" dur="2" fill="hold">
                                          <p:stCondLst>
                                            <p:cond delay="271"/>
                                          </p:stCondLst>
                                        </p:cTn>
                                        <p:tgtEl>
                                          <p:spTgt spid="7"/>
                                        </p:tgtEl>
                                        <p:attrNameLst>
                                          <p:attrName>r</p:attrName>
                                        </p:attrNameLst>
                                      </p:cBhvr>
                                    </p:animRot>
                                    <p:animRot by="120000">
                                      <p:cBhvr>
                                        <p:cTn id="66" dur="2" fill="hold">
                                          <p:stCondLst>
                                            <p:cond delay="499"/>
                                          </p:stCondLst>
                                        </p:cTn>
                                        <p:tgtEl>
                                          <p:spTgt spid="7"/>
                                        </p:tgtEl>
                                        <p:attrNameLst>
                                          <p:attrName>r</p:attrName>
                                        </p:attrNameLst>
                                      </p:cBhvr>
                                    </p:animRot>
                                  </p:childTnLst>
                                </p:cTn>
                              </p:par>
                              <p:par>
                                <p:cTn id="67" presetID="32" presetClass="emph" presetSubtype="0" fill="hold" grpId="1" nodeType="withEffect">
                                  <p:stCondLst>
                                    <p:cond delay="0"/>
                                  </p:stCondLst>
                                  <p:iterate type="lt">
                                    <p:tmPct val="0"/>
                                  </p:iterate>
                                  <p:childTnLst>
                                    <p:animRot by="120000">
                                      <p:cBhvr>
                                        <p:cTn id="68" dur="1" fill="hold">
                                          <p:stCondLst>
                                            <p:cond delay="0"/>
                                          </p:stCondLst>
                                        </p:cTn>
                                        <p:tgtEl>
                                          <p:spTgt spid="8"/>
                                        </p:tgtEl>
                                        <p:attrNameLst>
                                          <p:attrName>r</p:attrName>
                                        </p:attrNameLst>
                                      </p:cBhvr>
                                    </p:animRot>
                                    <p:animRot by="-240000">
                                      <p:cBhvr>
                                        <p:cTn id="69" dur="2" fill="hold">
                                          <p:stCondLst>
                                            <p:cond delay="90"/>
                                          </p:stCondLst>
                                        </p:cTn>
                                        <p:tgtEl>
                                          <p:spTgt spid="8"/>
                                        </p:tgtEl>
                                        <p:attrNameLst>
                                          <p:attrName>r</p:attrName>
                                        </p:attrNameLst>
                                      </p:cBhvr>
                                    </p:animRot>
                                    <p:animRot by="240000">
                                      <p:cBhvr>
                                        <p:cTn id="70" dur="2" fill="hold">
                                          <p:stCondLst>
                                            <p:cond delay="180"/>
                                          </p:stCondLst>
                                        </p:cTn>
                                        <p:tgtEl>
                                          <p:spTgt spid="8"/>
                                        </p:tgtEl>
                                        <p:attrNameLst>
                                          <p:attrName>r</p:attrName>
                                        </p:attrNameLst>
                                      </p:cBhvr>
                                    </p:animRot>
                                    <p:animRot by="-240000">
                                      <p:cBhvr>
                                        <p:cTn id="71" dur="2" fill="hold">
                                          <p:stCondLst>
                                            <p:cond delay="271"/>
                                          </p:stCondLst>
                                        </p:cTn>
                                        <p:tgtEl>
                                          <p:spTgt spid="8"/>
                                        </p:tgtEl>
                                        <p:attrNameLst>
                                          <p:attrName>r</p:attrName>
                                        </p:attrNameLst>
                                      </p:cBhvr>
                                    </p:animRot>
                                    <p:animRot by="120000">
                                      <p:cBhvr>
                                        <p:cTn id="72" dur="2" fill="hold">
                                          <p:stCondLst>
                                            <p:cond delay="499"/>
                                          </p:stCondLst>
                                        </p:cTn>
                                        <p:tgtEl>
                                          <p:spTgt spid="8"/>
                                        </p:tgtEl>
                                        <p:attrNameLst>
                                          <p:attrName>r</p:attrName>
                                        </p:attrNameLst>
                                      </p:cBhvr>
                                    </p:animRot>
                                  </p:childTnLst>
                                </p:cTn>
                              </p:par>
                              <p:par>
                                <p:cTn id="73" presetID="32" presetClass="emph" presetSubtype="0" fill="hold" grpId="1" nodeType="withEffect">
                                  <p:stCondLst>
                                    <p:cond delay="0"/>
                                  </p:stCondLst>
                                  <p:iterate type="lt">
                                    <p:tmPct val="0"/>
                                  </p:iterate>
                                  <p:childTnLst>
                                    <p:animRot by="120000">
                                      <p:cBhvr>
                                        <p:cTn id="74" dur="1" fill="hold">
                                          <p:stCondLst>
                                            <p:cond delay="0"/>
                                          </p:stCondLst>
                                        </p:cTn>
                                        <p:tgtEl>
                                          <p:spTgt spid="9"/>
                                        </p:tgtEl>
                                        <p:attrNameLst>
                                          <p:attrName>r</p:attrName>
                                        </p:attrNameLst>
                                      </p:cBhvr>
                                    </p:animRot>
                                    <p:animRot by="-240000">
                                      <p:cBhvr>
                                        <p:cTn id="75" dur="2" fill="hold">
                                          <p:stCondLst>
                                            <p:cond delay="90"/>
                                          </p:stCondLst>
                                        </p:cTn>
                                        <p:tgtEl>
                                          <p:spTgt spid="9"/>
                                        </p:tgtEl>
                                        <p:attrNameLst>
                                          <p:attrName>r</p:attrName>
                                        </p:attrNameLst>
                                      </p:cBhvr>
                                    </p:animRot>
                                    <p:animRot by="240000">
                                      <p:cBhvr>
                                        <p:cTn id="76" dur="2" fill="hold">
                                          <p:stCondLst>
                                            <p:cond delay="180"/>
                                          </p:stCondLst>
                                        </p:cTn>
                                        <p:tgtEl>
                                          <p:spTgt spid="9"/>
                                        </p:tgtEl>
                                        <p:attrNameLst>
                                          <p:attrName>r</p:attrName>
                                        </p:attrNameLst>
                                      </p:cBhvr>
                                    </p:animRot>
                                    <p:animRot by="-240000">
                                      <p:cBhvr>
                                        <p:cTn id="77" dur="2" fill="hold">
                                          <p:stCondLst>
                                            <p:cond delay="271"/>
                                          </p:stCondLst>
                                        </p:cTn>
                                        <p:tgtEl>
                                          <p:spTgt spid="9"/>
                                        </p:tgtEl>
                                        <p:attrNameLst>
                                          <p:attrName>r</p:attrName>
                                        </p:attrNameLst>
                                      </p:cBhvr>
                                    </p:animRot>
                                    <p:animRot by="120000">
                                      <p:cBhvr>
                                        <p:cTn id="78" dur="2" fill="hold">
                                          <p:stCondLst>
                                            <p:cond delay="499"/>
                                          </p:stCondLst>
                                        </p:cTn>
                                        <p:tgtEl>
                                          <p:spTgt spid="9"/>
                                        </p:tgtEl>
                                        <p:attrNameLst>
                                          <p:attrName>r</p:attrName>
                                        </p:attrNameLst>
                                      </p:cBhvr>
                                    </p:animRot>
                                  </p:childTnLst>
                                </p:cTn>
                              </p:par>
                              <p:par>
                                <p:cTn id="79" presetID="32" presetClass="emph" presetSubtype="0" fill="hold" grpId="1" nodeType="withEffect">
                                  <p:stCondLst>
                                    <p:cond delay="0"/>
                                  </p:stCondLst>
                                  <p:iterate type="lt">
                                    <p:tmPct val="0"/>
                                  </p:iterate>
                                  <p:childTnLst>
                                    <p:animRot by="120000">
                                      <p:cBhvr>
                                        <p:cTn id="80" dur="1" fill="hold">
                                          <p:stCondLst>
                                            <p:cond delay="0"/>
                                          </p:stCondLst>
                                        </p:cTn>
                                        <p:tgtEl>
                                          <p:spTgt spid="10"/>
                                        </p:tgtEl>
                                        <p:attrNameLst>
                                          <p:attrName>r</p:attrName>
                                        </p:attrNameLst>
                                      </p:cBhvr>
                                    </p:animRot>
                                    <p:animRot by="-240000">
                                      <p:cBhvr>
                                        <p:cTn id="81" dur="2" fill="hold">
                                          <p:stCondLst>
                                            <p:cond delay="90"/>
                                          </p:stCondLst>
                                        </p:cTn>
                                        <p:tgtEl>
                                          <p:spTgt spid="10"/>
                                        </p:tgtEl>
                                        <p:attrNameLst>
                                          <p:attrName>r</p:attrName>
                                        </p:attrNameLst>
                                      </p:cBhvr>
                                    </p:animRot>
                                    <p:animRot by="240000">
                                      <p:cBhvr>
                                        <p:cTn id="82" dur="2" fill="hold">
                                          <p:stCondLst>
                                            <p:cond delay="180"/>
                                          </p:stCondLst>
                                        </p:cTn>
                                        <p:tgtEl>
                                          <p:spTgt spid="10"/>
                                        </p:tgtEl>
                                        <p:attrNameLst>
                                          <p:attrName>r</p:attrName>
                                        </p:attrNameLst>
                                      </p:cBhvr>
                                    </p:animRot>
                                    <p:animRot by="-240000">
                                      <p:cBhvr>
                                        <p:cTn id="83" dur="2" fill="hold">
                                          <p:stCondLst>
                                            <p:cond delay="271"/>
                                          </p:stCondLst>
                                        </p:cTn>
                                        <p:tgtEl>
                                          <p:spTgt spid="10"/>
                                        </p:tgtEl>
                                        <p:attrNameLst>
                                          <p:attrName>r</p:attrName>
                                        </p:attrNameLst>
                                      </p:cBhvr>
                                    </p:animRot>
                                    <p:animRot by="120000">
                                      <p:cBhvr>
                                        <p:cTn id="84" dur="2" fill="hold">
                                          <p:stCondLst>
                                            <p:cond delay="499"/>
                                          </p:stCondLst>
                                        </p:cTn>
                                        <p:tgtEl>
                                          <p:spTgt spid="10"/>
                                        </p:tgtEl>
                                        <p:attrNameLst>
                                          <p:attrName>r</p:attrName>
                                        </p:attrNameLst>
                                      </p:cBhvr>
                                    </p:animRot>
                                  </p:childTnLst>
                                </p:cTn>
                              </p:par>
                              <p:par>
                                <p:cTn id="85" presetID="32" presetClass="emph" presetSubtype="0" fill="hold" grpId="1" nodeType="withEffect">
                                  <p:stCondLst>
                                    <p:cond delay="0"/>
                                  </p:stCondLst>
                                  <p:iterate type="lt">
                                    <p:tmPct val="0"/>
                                  </p:iterate>
                                  <p:childTnLst>
                                    <p:animRot by="120000">
                                      <p:cBhvr>
                                        <p:cTn id="86" dur="1" fill="hold">
                                          <p:stCondLst>
                                            <p:cond delay="0"/>
                                          </p:stCondLst>
                                        </p:cTn>
                                        <p:tgtEl>
                                          <p:spTgt spid="11"/>
                                        </p:tgtEl>
                                        <p:attrNameLst>
                                          <p:attrName>r</p:attrName>
                                        </p:attrNameLst>
                                      </p:cBhvr>
                                    </p:animRot>
                                    <p:animRot by="-240000">
                                      <p:cBhvr>
                                        <p:cTn id="87" dur="2" fill="hold">
                                          <p:stCondLst>
                                            <p:cond delay="90"/>
                                          </p:stCondLst>
                                        </p:cTn>
                                        <p:tgtEl>
                                          <p:spTgt spid="11"/>
                                        </p:tgtEl>
                                        <p:attrNameLst>
                                          <p:attrName>r</p:attrName>
                                        </p:attrNameLst>
                                      </p:cBhvr>
                                    </p:animRot>
                                    <p:animRot by="240000">
                                      <p:cBhvr>
                                        <p:cTn id="88" dur="2" fill="hold">
                                          <p:stCondLst>
                                            <p:cond delay="180"/>
                                          </p:stCondLst>
                                        </p:cTn>
                                        <p:tgtEl>
                                          <p:spTgt spid="11"/>
                                        </p:tgtEl>
                                        <p:attrNameLst>
                                          <p:attrName>r</p:attrName>
                                        </p:attrNameLst>
                                      </p:cBhvr>
                                    </p:animRot>
                                    <p:animRot by="-240000">
                                      <p:cBhvr>
                                        <p:cTn id="89" dur="2" fill="hold">
                                          <p:stCondLst>
                                            <p:cond delay="271"/>
                                          </p:stCondLst>
                                        </p:cTn>
                                        <p:tgtEl>
                                          <p:spTgt spid="11"/>
                                        </p:tgtEl>
                                        <p:attrNameLst>
                                          <p:attrName>r</p:attrName>
                                        </p:attrNameLst>
                                      </p:cBhvr>
                                    </p:animRot>
                                    <p:animRot by="120000">
                                      <p:cBhvr>
                                        <p:cTn id="90" dur="2" fill="hold">
                                          <p:stCondLst>
                                            <p:cond delay="499"/>
                                          </p:stCondLst>
                                        </p:cTn>
                                        <p:tgtEl>
                                          <p:spTgt spid="11"/>
                                        </p:tgtEl>
                                        <p:attrNameLst>
                                          <p:attrName>r</p:attrName>
                                        </p:attrNameLst>
                                      </p:cBhvr>
                                    </p:animRot>
                                  </p:childTnLst>
                                </p:cTn>
                              </p:par>
                              <p:par>
                                <p:cTn id="91" presetID="32" presetClass="emph" presetSubtype="0" fill="hold" grpId="1" nodeType="withEffect">
                                  <p:stCondLst>
                                    <p:cond delay="0"/>
                                  </p:stCondLst>
                                  <p:iterate type="lt">
                                    <p:tmPct val="0"/>
                                  </p:iterate>
                                  <p:childTnLst>
                                    <p:animRot by="120000">
                                      <p:cBhvr>
                                        <p:cTn id="92" dur="1" fill="hold">
                                          <p:stCondLst>
                                            <p:cond delay="0"/>
                                          </p:stCondLst>
                                        </p:cTn>
                                        <p:tgtEl>
                                          <p:spTgt spid="12"/>
                                        </p:tgtEl>
                                        <p:attrNameLst>
                                          <p:attrName>r</p:attrName>
                                        </p:attrNameLst>
                                      </p:cBhvr>
                                    </p:animRot>
                                    <p:animRot by="-240000">
                                      <p:cBhvr>
                                        <p:cTn id="93" dur="2" fill="hold">
                                          <p:stCondLst>
                                            <p:cond delay="90"/>
                                          </p:stCondLst>
                                        </p:cTn>
                                        <p:tgtEl>
                                          <p:spTgt spid="12"/>
                                        </p:tgtEl>
                                        <p:attrNameLst>
                                          <p:attrName>r</p:attrName>
                                        </p:attrNameLst>
                                      </p:cBhvr>
                                    </p:animRot>
                                    <p:animRot by="240000">
                                      <p:cBhvr>
                                        <p:cTn id="94" dur="2" fill="hold">
                                          <p:stCondLst>
                                            <p:cond delay="180"/>
                                          </p:stCondLst>
                                        </p:cTn>
                                        <p:tgtEl>
                                          <p:spTgt spid="12"/>
                                        </p:tgtEl>
                                        <p:attrNameLst>
                                          <p:attrName>r</p:attrName>
                                        </p:attrNameLst>
                                      </p:cBhvr>
                                    </p:animRot>
                                    <p:animRot by="-240000">
                                      <p:cBhvr>
                                        <p:cTn id="95" dur="2" fill="hold">
                                          <p:stCondLst>
                                            <p:cond delay="271"/>
                                          </p:stCondLst>
                                        </p:cTn>
                                        <p:tgtEl>
                                          <p:spTgt spid="12"/>
                                        </p:tgtEl>
                                        <p:attrNameLst>
                                          <p:attrName>r</p:attrName>
                                        </p:attrNameLst>
                                      </p:cBhvr>
                                    </p:animRot>
                                    <p:animRot by="120000">
                                      <p:cBhvr>
                                        <p:cTn id="96" dur="2" fill="hold">
                                          <p:stCondLst>
                                            <p:cond delay="499"/>
                                          </p:stCondLst>
                                        </p:cTn>
                                        <p:tgtEl>
                                          <p:spTgt spid="12"/>
                                        </p:tgtEl>
                                        <p:attrNameLst>
                                          <p:attrName>r</p:attrName>
                                        </p:attrNameLst>
                                      </p:cBhvr>
                                    </p:animRot>
                                  </p:childTnLst>
                                </p:cTn>
                              </p:par>
                              <p:par>
                                <p:cTn id="97" presetID="32" presetClass="emph" presetSubtype="0" fill="hold" grpId="1" nodeType="withEffect">
                                  <p:stCondLst>
                                    <p:cond delay="0"/>
                                  </p:stCondLst>
                                  <p:iterate type="lt">
                                    <p:tmPct val="0"/>
                                  </p:iterate>
                                  <p:childTnLst>
                                    <p:animRot by="120000">
                                      <p:cBhvr>
                                        <p:cTn id="98" dur="1" fill="hold">
                                          <p:stCondLst>
                                            <p:cond delay="0"/>
                                          </p:stCondLst>
                                        </p:cTn>
                                        <p:tgtEl>
                                          <p:spTgt spid="13"/>
                                        </p:tgtEl>
                                        <p:attrNameLst>
                                          <p:attrName>r</p:attrName>
                                        </p:attrNameLst>
                                      </p:cBhvr>
                                    </p:animRot>
                                    <p:animRot by="-240000">
                                      <p:cBhvr>
                                        <p:cTn id="99" dur="2" fill="hold">
                                          <p:stCondLst>
                                            <p:cond delay="90"/>
                                          </p:stCondLst>
                                        </p:cTn>
                                        <p:tgtEl>
                                          <p:spTgt spid="13"/>
                                        </p:tgtEl>
                                        <p:attrNameLst>
                                          <p:attrName>r</p:attrName>
                                        </p:attrNameLst>
                                      </p:cBhvr>
                                    </p:animRot>
                                    <p:animRot by="240000">
                                      <p:cBhvr>
                                        <p:cTn id="100" dur="2" fill="hold">
                                          <p:stCondLst>
                                            <p:cond delay="180"/>
                                          </p:stCondLst>
                                        </p:cTn>
                                        <p:tgtEl>
                                          <p:spTgt spid="13"/>
                                        </p:tgtEl>
                                        <p:attrNameLst>
                                          <p:attrName>r</p:attrName>
                                        </p:attrNameLst>
                                      </p:cBhvr>
                                    </p:animRot>
                                    <p:animRot by="-240000">
                                      <p:cBhvr>
                                        <p:cTn id="101" dur="2" fill="hold">
                                          <p:stCondLst>
                                            <p:cond delay="271"/>
                                          </p:stCondLst>
                                        </p:cTn>
                                        <p:tgtEl>
                                          <p:spTgt spid="13"/>
                                        </p:tgtEl>
                                        <p:attrNameLst>
                                          <p:attrName>r</p:attrName>
                                        </p:attrNameLst>
                                      </p:cBhvr>
                                    </p:animRot>
                                    <p:animRot by="120000">
                                      <p:cBhvr>
                                        <p:cTn id="102" dur="2" fill="hold">
                                          <p:stCondLst>
                                            <p:cond delay="499"/>
                                          </p:stCondLst>
                                        </p:cTn>
                                        <p:tgtEl>
                                          <p:spTgt spid="13"/>
                                        </p:tgtEl>
                                        <p:attrNameLst>
                                          <p:attrName>r</p:attrName>
                                        </p:attrNameLst>
                                      </p:cBhvr>
                                    </p:animRot>
                                  </p:childTnLst>
                                </p:cTn>
                              </p:par>
                              <p:par>
                                <p:cTn id="103" presetID="32" presetClass="emph" presetSubtype="0" fill="hold" grpId="1" nodeType="withEffect">
                                  <p:stCondLst>
                                    <p:cond delay="0"/>
                                  </p:stCondLst>
                                  <p:iterate type="lt">
                                    <p:tmPct val="0"/>
                                  </p:iterate>
                                  <p:childTnLst>
                                    <p:animRot by="120000">
                                      <p:cBhvr>
                                        <p:cTn id="104" dur="1" fill="hold">
                                          <p:stCondLst>
                                            <p:cond delay="0"/>
                                          </p:stCondLst>
                                        </p:cTn>
                                        <p:tgtEl>
                                          <p:spTgt spid="14"/>
                                        </p:tgtEl>
                                        <p:attrNameLst>
                                          <p:attrName>r</p:attrName>
                                        </p:attrNameLst>
                                      </p:cBhvr>
                                    </p:animRot>
                                    <p:animRot by="-240000">
                                      <p:cBhvr>
                                        <p:cTn id="105" dur="2" fill="hold">
                                          <p:stCondLst>
                                            <p:cond delay="90"/>
                                          </p:stCondLst>
                                        </p:cTn>
                                        <p:tgtEl>
                                          <p:spTgt spid="14"/>
                                        </p:tgtEl>
                                        <p:attrNameLst>
                                          <p:attrName>r</p:attrName>
                                        </p:attrNameLst>
                                      </p:cBhvr>
                                    </p:animRot>
                                    <p:animRot by="240000">
                                      <p:cBhvr>
                                        <p:cTn id="106" dur="2" fill="hold">
                                          <p:stCondLst>
                                            <p:cond delay="180"/>
                                          </p:stCondLst>
                                        </p:cTn>
                                        <p:tgtEl>
                                          <p:spTgt spid="14"/>
                                        </p:tgtEl>
                                        <p:attrNameLst>
                                          <p:attrName>r</p:attrName>
                                        </p:attrNameLst>
                                      </p:cBhvr>
                                    </p:animRot>
                                    <p:animRot by="-240000">
                                      <p:cBhvr>
                                        <p:cTn id="107" dur="2" fill="hold">
                                          <p:stCondLst>
                                            <p:cond delay="271"/>
                                          </p:stCondLst>
                                        </p:cTn>
                                        <p:tgtEl>
                                          <p:spTgt spid="14"/>
                                        </p:tgtEl>
                                        <p:attrNameLst>
                                          <p:attrName>r</p:attrName>
                                        </p:attrNameLst>
                                      </p:cBhvr>
                                    </p:animRot>
                                    <p:animRot by="120000">
                                      <p:cBhvr>
                                        <p:cTn id="108" dur="2" fill="hold">
                                          <p:stCondLst>
                                            <p:cond delay="499"/>
                                          </p:stCondLst>
                                        </p:cTn>
                                        <p:tgtEl>
                                          <p:spTgt spid="14"/>
                                        </p:tgtEl>
                                        <p:attrNameLst>
                                          <p:attrName>r</p:attrName>
                                        </p:attrNameLst>
                                      </p:cBhvr>
                                    </p:animRot>
                                  </p:childTnLst>
                                </p:cTn>
                              </p:par>
                              <p:par>
                                <p:cTn id="109" presetID="32" presetClass="emph" presetSubtype="0" fill="hold" grpId="1" nodeType="withEffect">
                                  <p:stCondLst>
                                    <p:cond delay="0"/>
                                  </p:stCondLst>
                                  <p:iterate type="lt">
                                    <p:tmPct val="0"/>
                                  </p:iterate>
                                  <p:childTnLst>
                                    <p:animRot by="120000">
                                      <p:cBhvr>
                                        <p:cTn id="110" dur="1" fill="hold">
                                          <p:stCondLst>
                                            <p:cond delay="0"/>
                                          </p:stCondLst>
                                        </p:cTn>
                                        <p:tgtEl>
                                          <p:spTgt spid="15"/>
                                        </p:tgtEl>
                                        <p:attrNameLst>
                                          <p:attrName>r</p:attrName>
                                        </p:attrNameLst>
                                      </p:cBhvr>
                                    </p:animRot>
                                    <p:animRot by="-240000">
                                      <p:cBhvr>
                                        <p:cTn id="111" dur="2" fill="hold">
                                          <p:stCondLst>
                                            <p:cond delay="90"/>
                                          </p:stCondLst>
                                        </p:cTn>
                                        <p:tgtEl>
                                          <p:spTgt spid="15"/>
                                        </p:tgtEl>
                                        <p:attrNameLst>
                                          <p:attrName>r</p:attrName>
                                        </p:attrNameLst>
                                      </p:cBhvr>
                                    </p:animRot>
                                    <p:animRot by="240000">
                                      <p:cBhvr>
                                        <p:cTn id="112" dur="2" fill="hold">
                                          <p:stCondLst>
                                            <p:cond delay="180"/>
                                          </p:stCondLst>
                                        </p:cTn>
                                        <p:tgtEl>
                                          <p:spTgt spid="15"/>
                                        </p:tgtEl>
                                        <p:attrNameLst>
                                          <p:attrName>r</p:attrName>
                                        </p:attrNameLst>
                                      </p:cBhvr>
                                    </p:animRot>
                                    <p:animRot by="-240000">
                                      <p:cBhvr>
                                        <p:cTn id="113" dur="2" fill="hold">
                                          <p:stCondLst>
                                            <p:cond delay="271"/>
                                          </p:stCondLst>
                                        </p:cTn>
                                        <p:tgtEl>
                                          <p:spTgt spid="15"/>
                                        </p:tgtEl>
                                        <p:attrNameLst>
                                          <p:attrName>r</p:attrName>
                                        </p:attrNameLst>
                                      </p:cBhvr>
                                    </p:animRot>
                                    <p:animRot by="120000">
                                      <p:cBhvr>
                                        <p:cTn id="114" dur="2" fill="hold">
                                          <p:stCondLst>
                                            <p:cond delay="499"/>
                                          </p:stCondLst>
                                        </p:cTn>
                                        <p:tgtEl>
                                          <p:spTgt spid="15"/>
                                        </p:tgtEl>
                                        <p:attrNameLst>
                                          <p:attrName>r</p:attrName>
                                        </p:attrNameLst>
                                      </p:cBhvr>
                                    </p:animRot>
                                  </p:childTnLst>
                                </p:cTn>
                              </p:par>
                              <p:par>
                                <p:cTn id="115" presetID="2" presetClass="entr" presetSubtype="9" fill="hold" nodeType="withEffect">
                                  <p:stCondLst>
                                    <p:cond delay="0"/>
                                  </p:stCondLst>
                                  <p:childTnLst>
                                    <p:set>
                                      <p:cBhvr>
                                        <p:cTn id="116" dur="1" fill="hold">
                                          <p:stCondLst>
                                            <p:cond delay="0"/>
                                          </p:stCondLst>
                                        </p:cTn>
                                        <p:tgtEl>
                                          <p:spTgt spid="30"/>
                                        </p:tgtEl>
                                        <p:attrNameLst>
                                          <p:attrName>style.visibility</p:attrName>
                                        </p:attrNameLst>
                                      </p:cBhvr>
                                      <p:to>
                                        <p:strVal val="visible"/>
                                      </p:to>
                                    </p:set>
                                    <p:anim calcmode="lin" valueType="num">
                                      <p:cBhvr additive="base">
                                        <p:cTn id="117" dur="500" fill="hold"/>
                                        <p:tgtEl>
                                          <p:spTgt spid="30"/>
                                        </p:tgtEl>
                                        <p:attrNameLst>
                                          <p:attrName>ppt_x</p:attrName>
                                        </p:attrNameLst>
                                      </p:cBhvr>
                                      <p:tavLst>
                                        <p:tav tm="0">
                                          <p:val>
                                            <p:strVal val="0-#ppt_w/2"/>
                                          </p:val>
                                        </p:tav>
                                        <p:tav tm="100000">
                                          <p:val>
                                            <p:strVal val="#ppt_x"/>
                                          </p:val>
                                        </p:tav>
                                      </p:tavLst>
                                    </p:anim>
                                    <p:anim calcmode="lin" valueType="num">
                                      <p:cBhvr additive="base">
                                        <p:cTn id="118" dur="500" fill="hold"/>
                                        <p:tgtEl>
                                          <p:spTgt spid="30"/>
                                        </p:tgtEl>
                                        <p:attrNameLst>
                                          <p:attrName>ppt_y</p:attrName>
                                        </p:attrNameLst>
                                      </p:cBhvr>
                                      <p:tavLst>
                                        <p:tav tm="0">
                                          <p:val>
                                            <p:strVal val="0-#ppt_h/2"/>
                                          </p:val>
                                        </p:tav>
                                        <p:tav tm="100000">
                                          <p:val>
                                            <p:strVal val="#ppt_y"/>
                                          </p:val>
                                        </p:tav>
                                      </p:tavLst>
                                    </p:anim>
                                  </p:childTnLst>
                                </p:cTn>
                              </p:par>
                              <p:par>
                                <p:cTn id="119" presetID="2" presetClass="entr" presetSubtype="12" fill="hold" nodeType="withEffect">
                                  <p:stCondLst>
                                    <p:cond delay="0"/>
                                  </p:stCondLst>
                                  <p:childTnLst>
                                    <p:set>
                                      <p:cBhvr>
                                        <p:cTn id="120" dur="1" fill="hold">
                                          <p:stCondLst>
                                            <p:cond delay="0"/>
                                          </p:stCondLst>
                                        </p:cTn>
                                        <p:tgtEl>
                                          <p:spTgt spid="37"/>
                                        </p:tgtEl>
                                        <p:attrNameLst>
                                          <p:attrName>style.visibility</p:attrName>
                                        </p:attrNameLst>
                                      </p:cBhvr>
                                      <p:to>
                                        <p:strVal val="visible"/>
                                      </p:to>
                                    </p:set>
                                    <p:anim calcmode="lin" valueType="num">
                                      <p:cBhvr additive="base">
                                        <p:cTn id="121" dur="500" fill="hold"/>
                                        <p:tgtEl>
                                          <p:spTgt spid="37"/>
                                        </p:tgtEl>
                                        <p:attrNameLst>
                                          <p:attrName>ppt_x</p:attrName>
                                        </p:attrNameLst>
                                      </p:cBhvr>
                                      <p:tavLst>
                                        <p:tav tm="0">
                                          <p:val>
                                            <p:strVal val="0-#ppt_w/2"/>
                                          </p:val>
                                        </p:tav>
                                        <p:tav tm="100000">
                                          <p:val>
                                            <p:strVal val="#ppt_x"/>
                                          </p:val>
                                        </p:tav>
                                      </p:tavLst>
                                    </p:anim>
                                    <p:anim calcmode="lin" valueType="num">
                                      <p:cBhvr additive="base">
                                        <p:cTn id="122" dur="500" fill="hold"/>
                                        <p:tgtEl>
                                          <p:spTgt spid="37"/>
                                        </p:tgtEl>
                                        <p:attrNameLst>
                                          <p:attrName>ppt_y</p:attrName>
                                        </p:attrNameLst>
                                      </p:cBhvr>
                                      <p:tavLst>
                                        <p:tav tm="0">
                                          <p:val>
                                            <p:strVal val="1+#ppt_h/2"/>
                                          </p:val>
                                        </p:tav>
                                        <p:tav tm="100000">
                                          <p:val>
                                            <p:strVal val="#ppt_y"/>
                                          </p:val>
                                        </p:tav>
                                      </p:tavLst>
                                    </p:anim>
                                  </p:childTnLst>
                                </p:cTn>
                              </p:par>
                              <p:par>
                                <p:cTn id="123" presetID="2" presetClass="entr" presetSubtype="1" fill="hold" nodeType="withEffect">
                                  <p:stCondLst>
                                    <p:cond delay="0"/>
                                  </p:stCondLst>
                                  <p:childTnLst>
                                    <p:set>
                                      <p:cBhvr>
                                        <p:cTn id="124" dur="1" fill="hold">
                                          <p:stCondLst>
                                            <p:cond delay="0"/>
                                          </p:stCondLst>
                                        </p:cTn>
                                        <p:tgtEl>
                                          <p:spTgt spid="46"/>
                                        </p:tgtEl>
                                        <p:attrNameLst>
                                          <p:attrName>style.visibility</p:attrName>
                                        </p:attrNameLst>
                                      </p:cBhvr>
                                      <p:to>
                                        <p:strVal val="visible"/>
                                      </p:to>
                                    </p:set>
                                    <p:anim calcmode="lin" valueType="num">
                                      <p:cBhvr additive="base">
                                        <p:cTn id="125" dur="500" fill="hold"/>
                                        <p:tgtEl>
                                          <p:spTgt spid="46"/>
                                        </p:tgtEl>
                                        <p:attrNameLst>
                                          <p:attrName>ppt_x</p:attrName>
                                        </p:attrNameLst>
                                      </p:cBhvr>
                                      <p:tavLst>
                                        <p:tav tm="0">
                                          <p:val>
                                            <p:strVal val="#ppt_x"/>
                                          </p:val>
                                        </p:tav>
                                        <p:tav tm="100000">
                                          <p:val>
                                            <p:strVal val="#ppt_x"/>
                                          </p:val>
                                        </p:tav>
                                      </p:tavLst>
                                    </p:anim>
                                    <p:anim calcmode="lin" valueType="num">
                                      <p:cBhvr additive="base">
                                        <p:cTn id="126" dur="500" fill="hold"/>
                                        <p:tgtEl>
                                          <p:spTgt spid="46"/>
                                        </p:tgtEl>
                                        <p:attrNameLst>
                                          <p:attrName>ppt_y</p:attrName>
                                        </p:attrNameLst>
                                      </p:cBhvr>
                                      <p:tavLst>
                                        <p:tav tm="0">
                                          <p:val>
                                            <p:strVal val="0-#ppt_h/2"/>
                                          </p:val>
                                        </p:tav>
                                        <p:tav tm="100000">
                                          <p:val>
                                            <p:strVal val="#ppt_y"/>
                                          </p:val>
                                        </p:tav>
                                      </p:tavLst>
                                    </p:anim>
                                  </p:childTnLst>
                                </p:cTn>
                              </p:par>
                              <p:par>
                                <p:cTn id="127" presetID="2" presetClass="entr" presetSubtype="3" fill="hold" nodeType="withEffect">
                                  <p:stCondLst>
                                    <p:cond delay="0"/>
                                  </p:stCondLst>
                                  <p:childTnLst>
                                    <p:set>
                                      <p:cBhvr>
                                        <p:cTn id="128" dur="1" fill="hold">
                                          <p:stCondLst>
                                            <p:cond delay="0"/>
                                          </p:stCondLst>
                                        </p:cTn>
                                        <p:tgtEl>
                                          <p:spTgt spid="40"/>
                                        </p:tgtEl>
                                        <p:attrNameLst>
                                          <p:attrName>style.visibility</p:attrName>
                                        </p:attrNameLst>
                                      </p:cBhvr>
                                      <p:to>
                                        <p:strVal val="visible"/>
                                      </p:to>
                                    </p:set>
                                    <p:anim calcmode="lin" valueType="num">
                                      <p:cBhvr additive="base">
                                        <p:cTn id="129" dur="500" fill="hold"/>
                                        <p:tgtEl>
                                          <p:spTgt spid="40"/>
                                        </p:tgtEl>
                                        <p:attrNameLst>
                                          <p:attrName>ppt_x</p:attrName>
                                        </p:attrNameLst>
                                      </p:cBhvr>
                                      <p:tavLst>
                                        <p:tav tm="0">
                                          <p:val>
                                            <p:strVal val="1+#ppt_w/2"/>
                                          </p:val>
                                        </p:tav>
                                        <p:tav tm="100000">
                                          <p:val>
                                            <p:strVal val="#ppt_x"/>
                                          </p:val>
                                        </p:tav>
                                      </p:tavLst>
                                    </p:anim>
                                    <p:anim calcmode="lin" valueType="num">
                                      <p:cBhvr additive="base">
                                        <p:cTn id="130" dur="500" fill="hold"/>
                                        <p:tgtEl>
                                          <p:spTgt spid="40"/>
                                        </p:tgtEl>
                                        <p:attrNameLst>
                                          <p:attrName>ppt_y</p:attrName>
                                        </p:attrNameLst>
                                      </p:cBhvr>
                                      <p:tavLst>
                                        <p:tav tm="0">
                                          <p:val>
                                            <p:strVal val="0-#ppt_h/2"/>
                                          </p:val>
                                        </p:tav>
                                        <p:tav tm="100000">
                                          <p:val>
                                            <p:strVal val="#ppt_y"/>
                                          </p:val>
                                        </p:tav>
                                      </p:tavLst>
                                    </p:anim>
                                  </p:childTnLst>
                                </p:cTn>
                              </p:par>
                              <p:par>
                                <p:cTn id="131" presetID="2" presetClass="entr" presetSubtype="6" fill="hold" nodeType="withEffect">
                                  <p:stCondLst>
                                    <p:cond delay="0"/>
                                  </p:stCondLst>
                                  <p:childTnLst>
                                    <p:set>
                                      <p:cBhvr>
                                        <p:cTn id="132" dur="1" fill="hold">
                                          <p:stCondLst>
                                            <p:cond delay="0"/>
                                          </p:stCondLst>
                                        </p:cTn>
                                        <p:tgtEl>
                                          <p:spTgt spid="34"/>
                                        </p:tgtEl>
                                        <p:attrNameLst>
                                          <p:attrName>style.visibility</p:attrName>
                                        </p:attrNameLst>
                                      </p:cBhvr>
                                      <p:to>
                                        <p:strVal val="visible"/>
                                      </p:to>
                                    </p:set>
                                    <p:anim calcmode="lin" valueType="num">
                                      <p:cBhvr additive="base">
                                        <p:cTn id="133" dur="500" fill="hold"/>
                                        <p:tgtEl>
                                          <p:spTgt spid="34"/>
                                        </p:tgtEl>
                                        <p:attrNameLst>
                                          <p:attrName>ppt_x</p:attrName>
                                        </p:attrNameLst>
                                      </p:cBhvr>
                                      <p:tavLst>
                                        <p:tav tm="0">
                                          <p:val>
                                            <p:strVal val="1+#ppt_w/2"/>
                                          </p:val>
                                        </p:tav>
                                        <p:tav tm="100000">
                                          <p:val>
                                            <p:strVal val="#ppt_x"/>
                                          </p:val>
                                        </p:tav>
                                      </p:tavLst>
                                    </p:anim>
                                    <p:anim calcmode="lin" valueType="num">
                                      <p:cBhvr additive="base">
                                        <p:cTn id="134" dur="500" fill="hold"/>
                                        <p:tgtEl>
                                          <p:spTgt spid="34"/>
                                        </p:tgtEl>
                                        <p:attrNameLst>
                                          <p:attrName>ppt_y</p:attrName>
                                        </p:attrNameLst>
                                      </p:cBhvr>
                                      <p:tavLst>
                                        <p:tav tm="0">
                                          <p:val>
                                            <p:strVal val="1+#ppt_h/2"/>
                                          </p:val>
                                        </p:tav>
                                        <p:tav tm="100000">
                                          <p:val>
                                            <p:strVal val="#ppt_y"/>
                                          </p:val>
                                        </p:tav>
                                      </p:tavLst>
                                    </p:anim>
                                  </p:childTnLst>
                                </p:cTn>
                              </p:par>
                              <p:par>
                                <p:cTn id="135" presetID="2" presetClass="entr" presetSubtype="6" fill="hold" nodeType="withEffect">
                                  <p:stCondLst>
                                    <p:cond delay="0"/>
                                  </p:stCondLst>
                                  <p:childTnLst>
                                    <p:set>
                                      <p:cBhvr>
                                        <p:cTn id="136" dur="1" fill="hold">
                                          <p:stCondLst>
                                            <p:cond delay="0"/>
                                          </p:stCondLst>
                                        </p:cTn>
                                        <p:tgtEl>
                                          <p:spTgt spid="43"/>
                                        </p:tgtEl>
                                        <p:attrNameLst>
                                          <p:attrName>style.visibility</p:attrName>
                                        </p:attrNameLst>
                                      </p:cBhvr>
                                      <p:to>
                                        <p:strVal val="visible"/>
                                      </p:to>
                                    </p:set>
                                    <p:anim calcmode="lin" valueType="num">
                                      <p:cBhvr additive="base">
                                        <p:cTn id="137" dur="500" fill="hold"/>
                                        <p:tgtEl>
                                          <p:spTgt spid="43"/>
                                        </p:tgtEl>
                                        <p:attrNameLst>
                                          <p:attrName>ppt_x</p:attrName>
                                        </p:attrNameLst>
                                      </p:cBhvr>
                                      <p:tavLst>
                                        <p:tav tm="0">
                                          <p:val>
                                            <p:strVal val="1+#ppt_w/2"/>
                                          </p:val>
                                        </p:tav>
                                        <p:tav tm="100000">
                                          <p:val>
                                            <p:strVal val="#ppt_x"/>
                                          </p:val>
                                        </p:tav>
                                      </p:tavLst>
                                    </p:anim>
                                    <p:anim calcmode="lin" valueType="num">
                                      <p:cBhvr additive="base">
                                        <p:cTn id="138" dur="500" fill="hold"/>
                                        <p:tgtEl>
                                          <p:spTgt spid="43"/>
                                        </p:tgtEl>
                                        <p:attrNameLst>
                                          <p:attrName>ppt_y</p:attrName>
                                        </p:attrNameLst>
                                      </p:cBhvr>
                                      <p:tavLst>
                                        <p:tav tm="0">
                                          <p:val>
                                            <p:strVal val="1+#ppt_h/2"/>
                                          </p:val>
                                        </p:tav>
                                        <p:tav tm="100000">
                                          <p:val>
                                            <p:strVal val="#ppt_y"/>
                                          </p:val>
                                        </p:tav>
                                      </p:tavLst>
                                    </p:anim>
                                  </p:childTnLst>
                                </p:cTn>
                              </p:par>
                              <p:par>
                                <p:cTn id="139" presetID="2" presetClass="entr" presetSubtype="12" fill="hold" nodeType="withEffect">
                                  <p:stCondLst>
                                    <p:cond delay="0"/>
                                  </p:stCondLst>
                                  <p:childTnLst>
                                    <p:set>
                                      <p:cBhvr>
                                        <p:cTn id="140" dur="1" fill="hold">
                                          <p:stCondLst>
                                            <p:cond delay="0"/>
                                          </p:stCondLst>
                                        </p:cTn>
                                        <p:tgtEl>
                                          <p:spTgt spid="31"/>
                                        </p:tgtEl>
                                        <p:attrNameLst>
                                          <p:attrName>style.visibility</p:attrName>
                                        </p:attrNameLst>
                                      </p:cBhvr>
                                      <p:to>
                                        <p:strVal val="visible"/>
                                      </p:to>
                                    </p:set>
                                    <p:anim calcmode="lin" valueType="num">
                                      <p:cBhvr additive="base">
                                        <p:cTn id="141" dur="500" fill="hold"/>
                                        <p:tgtEl>
                                          <p:spTgt spid="31"/>
                                        </p:tgtEl>
                                        <p:attrNameLst>
                                          <p:attrName>ppt_x</p:attrName>
                                        </p:attrNameLst>
                                      </p:cBhvr>
                                      <p:tavLst>
                                        <p:tav tm="0">
                                          <p:val>
                                            <p:strVal val="0-#ppt_w/2"/>
                                          </p:val>
                                        </p:tav>
                                        <p:tav tm="100000">
                                          <p:val>
                                            <p:strVal val="#ppt_x"/>
                                          </p:val>
                                        </p:tav>
                                      </p:tavLst>
                                    </p:anim>
                                    <p:anim calcmode="lin" valueType="num">
                                      <p:cBhvr additive="base">
                                        <p:cTn id="142" dur="500" fill="hold"/>
                                        <p:tgtEl>
                                          <p:spTgt spid="31"/>
                                        </p:tgtEl>
                                        <p:attrNameLst>
                                          <p:attrName>ppt_y</p:attrName>
                                        </p:attrNameLst>
                                      </p:cBhvr>
                                      <p:tavLst>
                                        <p:tav tm="0">
                                          <p:val>
                                            <p:strVal val="1+#ppt_h/2"/>
                                          </p:val>
                                        </p:tav>
                                        <p:tav tm="100000">
                                          <p:val>
                                            <p:strVal val="#ppt_y"/>
                                          </p:val>
                                        </p:tav>
                                      </p:tavLst>
                                    </p:anim>
                                  </p:childTnLst>
                                </p:cTn>
                              </p:par>
                              <p:par>
                                <p:cTn id="143" presetID="26" presetClass="emph" presetSubtype="0" fill="hold" nodeType="withEffect">
                                  <p:stCondLst>
                                    <p:cond delay="0"/>
                                  </p:stCondLst>
                                  <p:childTnLst>
                                    <p:animEffect transition="out" filter="fade">
                                      <p:cBhvr>
                                        <p:cTn id="144" dur="500" tmFilter="0, 0; .2, .5; .8, .5; 1, 0"/>
                                        <p:tgtEl>
                                          <p:spTgt spid="22"/>
                                        </p:tgtEl>
                                      </p:cBhvr>
                                    </p:animEffect>
                                    <p:animScale>
                                      <p:cBhvr>
                                        <p:cTn id="145" dur="250" autoRev="1" fill="hold"/>
                                        <p:tgtEl>
                                          <p:spTgt spid="22"/>
                                        </p:tgtEl>
                                      </p:cBhvr>
                                      <p:by x="105000" y="105000"/>
                                    </p:animScale>
                                  </p:childTnLst>
                                </p:cTn>
                              </p:par>
                              <p:par>
                                <p:cTn id="146" presetID="26" presetClass="emph" presetSubtype="0" fill="hold" nodeType="withEffect">
                                  <p:stCondLst>
                                    <p:cond delay="0"/>
                                  </p:stCondLst>
                                  <p:childTnLst>
                                    <p:animEffect transition="out" filter="fade">
                                      <p:cBhvr>
                                        <p:cTn id="147" dur="500" tmFilter="0, 0; .2, .5; .8, .5; 1, 0"/>
                                        <p:tgtEl>
                                          <p:spTgt spid="25"/>
                                        </p:tgtEl>
                                      </p:cBhvr>
                                    </p:animEffect>
                                    <p:animScale>
                                      <p:cBhvr>
                                        <p:cTn id="148" dur="250" autoRev="1" fill="hold"/>
                                        <p:tgtEl>
                                          <p:spTgt spid="25"/>
                                        </p:tgtEl>
                                      </p:cBhvr>
                                      <p:by x="105000" y="105000"/>
                                    </p:animScale>
                                  </p:childTnLst>
                                </p:cTn>
                              </p:par>
                              <p:par>
                                <p:cTn id="149" presetID="2" presetClass="entr" presetSubtype="6" fill="hold" nodeType="withEffect">
                                  <p:stCondLst>
                                    <p:cond delay="0"/>
                                  </p:stCondLst>
                                  <p:childTnLst>
                                    <p:set>
                                      <p:cBhvr>
                                        <p:cTn id="150" dur="1" fill="hold">
                                          <p:stCondLst>
                                            <p:cond delay="0"/>
                                          </p:stCondLst>
                                        </p:cTn>
                                        <p:tgtEl>
                                          <p:spTgt spid="2"/>
                                        </p:tgtEl>
                                        <p:attrNameLst>
                                          <p:attrName>style.visibility</p:attrName>
                                        </p:attrNameLst>
                                      </p:cBhvr>
                                      <p:to>
                                        <p:strVal val="visible"/>
                                      </p:to>
                                    </p:set>
                                    <p:anim calcmode="lin" valueType="num">
                                      <p:cBhvr additive="base">
                                        <p:cTn id="151" dur="500" fill="hold"/>
                                        <p:tgtEl>
                                          <p:spTgt spid="2"/>
                                        </p:tgtEl>
                                        <p:attrNameLst>
                                          <p:attrName>ppt_x</p:attrName>
                                        </p:attrNameLst>
                                      </p:cBhvr>
                                      <p:tavLst>
                                        <p:tav tm="0">
                                          <p:val>
                                            <p:strVal val="1+#ppt_w/2"/>
                                          </p:val>
                                        </p:tav>
                                        <p:tav tm="100000">
                                          <p:val>
                                            <p:strVal val="#ppt_x"/>
                                          </p:val>
                                        </p:tav>
                                      </p:tavLst>
                                    </p:anim>
                                    <p:anim calcmode="lin" valueType="num">
                                      <p:cBhvr additive="base">
                                        <p:cTn id="152" dur="500" fill="hold"/>
                                        <p:tgtEl>
                                          <p:spTgt spid="2"/>
                                        </p:tgtEl>
                                        <p:attrNameLst>
                                          <p:attrName>ppt_y</p:attrName>
                                        </p:attrNameLst>
                                      </p:cBhvr>
                                      <p:tavLst>
                                        <p:tav tm="0">
                                          <p:val>
                                            <p:strVal val="1+#ppt_h/2"/>
                                          </p:val>
                                        </p:tav>
                                        <p:tav tm="100000">
                                          <p:val>
                                            <p:strVal val="#ppt_y"/>
                                          </p:val>
                                        </p:tav>
                                      </p:tavLst>
                                    </p:anim>
                                  </p:childTnLst>
                                </p:cTn>
                              </p:par>
                              <p:par>
                                <p:cTn id="153" presetID="26" presetClass="emph" presetSubtype="0" fill="hold" grpId="0" nodeType="withEffect">
                                  <p:stCondLst>
                                    <p:cond delay="0"/>
                                  </p:stCondLst>
                                  <p:childTnLst>
                                    <p:animEffect transition="out" filter="fade">
                                      <p:cBhvr>
                                        <p:cTn id="154" dur="500" tmFilter="0, 0; .2, .5; .8, .5; 1, 0"/>
                                        <p:tgtEl>
                                          <p:spTgt spid="6"/>
                                        </p:tgtEl>
                                      </p:cBhvr>
                                    </p:animEffect>
                                    <p:animScale>
                                      <p:cBhvr>
                                        <p:cTn id="155" dur="250" autoRev="1" fill="hold"/>
                                        <p:tgtEl>
                                          <p:spTgt spid="6"/>
                                        </p:tgtEl>
                                      </p:cBhvr>
                                      <p:by x="105000" y="105000"/>
                                    </p:animScale>
                                  </p:childTnLst>
                                </p:cTn>
                              </p:par>
                              <p:par>
                                <p:cTn id="156" presetID="26" presetClass="emph" presetSubtype="0" fill="hold" nodeType="withEffect">
                                  <p:stCondLst>
                                    <p:cond delay="0"/>
                                  </p:stCondLst>
                                  <p:childTnLst>
                                    <p:animEffect transition="out" filter="fade">
                                      <p:cBhvr>
                                        <p:cTn id="157" dur="500" tmFilter="0, 0; .2, .5; .8, .5; 1, 0"/>
                                        <p:tgtEl>
                                          <p:spTgt spid="16"/>
                                        </p:tgtEl>
                                      </p:cBhvr>
                                    </p:animEffect>
                                    <p:animScale>
                                      <p:cBhvr>
                                        <p:cTn id="158" dur="250" autoRev="1" fill="hold"/>
                                        <p:tgtEl>
                                          <p:spTgt spid="1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897</TotalTime>
  <Words>2806</Words>
  <Application>Microsoft Office PowerPoint</Application>
  <PresentationFormat>Widescreen</PresentationFormat>
  <Paragraphs>274</Paragraphs>
  <Slides>19</Slides>
  <Notes>3</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Aptos</vt:lpstr>
      <vt:lpstr>Aptos Black</vt:lpstr>
      <vt:lpstr>Aptos Display</vt:lpstr>
      <vt:lpstr>Arial</vt:lpstr>
      <vt:lpstr>Montserrat Light</vt:lpstr>
      <vt:lpstr>Roboto</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Giới thiệu tổng quan Quantera</dc:title>
  <dc:creator>Quyên Lưu</dc:creator>
  <cp:lastModifiedBy>Quyên Lưu</cp:lastModifiedBy>
  <cp:revision>75</cp:revision>
  <dcterms:created xsi:type="dcterms:W3CDTF">2025-11-03T08:18:39Z</dcterms:created>
  <dcterms:modified xsi:type="dcterms:W3CDTF">2025-11-11T03:14:55Z</dcterms:modified>
</cp:coreProperties>
</file>